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75" r:id="rId1"/>
  </p:sldMasterIdLst>
  <p:notesMasterIdLst>
    <p:notesMasterId r:id="rId72"/>
  </p:notesMasterIdLst>
  <p:handoutMasterIdLst>
    <p:handoutMasterId r:id="rId73"/>
  </p:handoutMasterIdLst>
  <p:sldIdLst>
    <p:sldId id="768" r:id="rId2"/>
    <p:sldId id="769" r:id="rId3"/>
    <p:sldId id="770" r:id="rId4"/>
    <p:sldId id="803" r:id="rId5"/>
    <p:sldId id="782" r:id="rId6"/>
    <p:sldId id="726" r:id="rId7"/>
    <p:sldId id="783" r:id="rId8"/>
    <p:sldId id="723" r:id="rId9"/>
    <p:sldId id="724" r:id="rId10"/>
    <p:sldId id="732" r:id="rId11"/>
    <p:sldId id="725" r:id="rId12"/>
    <p:sldId id="727" r:id="rId13"/>
    <p:sldId id="778" r:id="rId14"/>
    <p:sldId id="735" r:id="rId15"/>
    <p:sldId id="734" r:id="rId16"/>
    <p:sldId id="736" r:id="rId17"/>
    <p:sldId id="817" r:id="rId18"/>
    <p:sldId id="812" r:id="rId19"/>
    <p:sldId id="737" r:id="rId20"/>
    <p:sldId id="784" r:id="rId21"/>
    <p:sldId id="738" r:id="rId22"/>
    <p:sldId id="739" r:id="rId23"/>
    <p:sldId id="740" r:id="rId24"/>
    <p:sldId id="741" r:id="rId25"/>
    <p:sldId id="742" r:id="rId26"/>
    <p:sldId id="743" r:id="rId27"/>
    <p:sldId id="744" r:id="rId28"/>
    <p:sldId id="745" r:id="rId29"/>
    <p:sldId id="746" r:id="rId30"/>
    <p:sldId id="747" r:id="rId31"/>
    <p:sldId id="748" r:id="rId32"/>
    <p:sldId id="749" r:id="rId33"/>
    <p:sldId id="750" r:id="rId34"/>
    <p:sldId id="815" r:id="rId35"/>
    <p:sldId id="810" r:id="rId36"/>
    <p:sldId id="811" r:id="rId37"/>
    <p:sldId id="751" r:id="rId38"/>
    <p:sldId id="752" r:id="rId39"/>
    <p:sldId id="753" r:id="rId40"/>
    <p:sldId id="816" r:id="rId41"/>
    <p:sldId id="754" r:id="rId42"/>
    <p:sldId id="813" r:id="rId43"/>
    <p:sldId id="755" r:id="rId44"/>
    <p:sldId id="781" r:id="rId45"/>
    <p:sldId id="780" r:id="rId46"/>
    <p:sldId id="788" r:id="rId47"/>
    <p:sldId id="790" r:id="rId48"/>
    <p:sldId id="791" r:id="rId49"/>
    <p:sldId id="792" r:id="rId50"/>
    <p:sldId id="764" r:id="rId51"/>
    <p:sldId id="793" r:id="rId52"/>
    <p:sldId id="794" r:id="rId53"/>
    <p:sldId id="795" r:id="rId54"/>
    <p:sldId id="796" r:id="rId55"/>
    <p:sldId id="797" r:id="rId56"/>
    <p:sldId id="798" r:id="rId57"/>
    <p:sldId id="799" r:id="rId58"/>
    <p:sldId id="805" r:id="rId59"/>
    <p:sldId id="806" r:id="rId60"/>
    <p:sldId id="814" r:id="rId61"/>
    <p:sldId id="766" r:id="rId62"/>
    <p:sldId id="774" r:id="rId63"/>
    <p:sldId id="779" r:id="rId64"/>
    <p:sldId id="804" r:id="rId65"/>
    <p:sldId id="807" r:id="rId66"/>
    <p:sldId id="800" r:id="rId67"/>
    <p:sldId id="426" r:id="rId68"/>
    <p:sldId id="808" r:id="rId69"/>
    <p:sldId id="802" r:id="rId70"/>
    <p:sldId id="809" r:id="rId71"/>
  </p:sldIdLst>
  <p:sldSz cx="9144000" cy="6858000" type="screen4x3"/>
  <p:notesSz cx="6858000" cy="92964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6ED1"/>
    <a:srgbClr val="FFFFE5"/>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autoAdjust="0"/>
    <p:restoredTop sz="71840" autoAdjust="0"/>
  </p:normalViewPr>
  <p:slideViewPr>
    <p:cSldViewPr>
      <p:cViewPr varScale="1">
        <p:scale>
          <a:sx n="82" d="100"/>
          <a:sy n="82" d="100"/>
        </p:scale>
        <p:origin x="128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1832" y="-104"/>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65138"/>
          </a:xfrm>
          <a:prstGeom prst="rect">
            <a:avLst/>
          </a:prstGeom>
          <a:noFill/>
          <a:ln w="12700">
            <a:noFill/>
            <a:miter lim="800000"/>
            <a:headEnd type="none" w="sm" len="sm"/>
            <a:tailEnd type="none" w="sm" len="sm"/>
          </a:ln>
          <a:effectLst/>
        </p:spPr>
        <p:txBody>
          <a:bodyPr vert="horz" wrap="square" lIns="91423" tIns="45711" rIns="91423" bIns="45711" numCol="1" anchor="t" anchorCtr="0" compatLnSpc="1">
            <a:prstTxWarp prst="textNoShape">
              <a:avLst/>
            </a:prstTxWarp>
          </a:bodyPr>
          <a:lstStyle>
            <a:lvl1pPr>
              <a:defRPr sz="1200">
                <a:latin typeface="Times" charset="0"/>
              </a:defRPr>
            </a:lvl1pPr>
          </a:lstStyle>
          <a:p>
            <a:pPr>
              <a:defRPr/>
            </a:pPr>
            <a:endParaRPr lang="en-US"/>
          </a:p>
        </p:txBody>
      </p:sp>
      <p:sp>
        <p:nvSpPr>
          <p:cNvPr id="43011" name="Rectangle 3"/>
          <p:cNvSpPr>
            <a:spLocks noGrp="1" noChangeArrowheads="1"/>
          </p:cNvSpPr>
          <p:nvPr>
            <p:ph type="dt" sz="quarter" idx="1"/>
          </p:nvPr>
        </p:nvSpPr>
        <p:spPr bwMode="auto">
          <a:xfrm>
            <a:off x="3886200" y="0"/>
            <a:ext cx="2971800" cy="465138"/>
          </a:xfrm>
          <a:prstGeom prst="rect">
            <a:avLst/>
          </a:prstGeom>
          <a:noFill/>
          <a:ln w="12700">
            <a:noFill/>
            <a:miter lim="800000"/>
            <a:headEnd type="none" w="sm" len="sm"/>
            <a:tailEnd type="none" w="sm" len="sm"/>
          </a:ln>
          <a:effectLst/>
        </p:spPr>
        <p:txBody>
          <a:bodyPr vert="horz" wrap="square" lIns="91423" tIns="45711" rIns="91423" bIns="45711" numCol="1" anchor="t" anchorCtr="0" compatLnSpc="1">
            <a:prstTxWarp prst="textNoShape">
              <a:avLst/>
            </a:prstTxWarp>
          </a:bodyPr>
          <a:lstStyle>
            <a:lvl1pPr algn="r">
              <a:defRPr sz="1200">
                <a:latin typeface="Times" charset="0"/>
              </a:defRPr>
            </a:lvl1pPr>
          </a:lstStyle>
          <a:p>
            <a:pPr>
              <a:defRPr/>
            </a:pPr>
            <a:endParaRPr lang="en-US"/>
          </a:p>
        </p:txBody>
      </p:sp>
      <p:sp>
        <p:nvSpPr>
          <p:cNvPr id="43012" name="Rectangle 4"/>
          <p:cNvSpPr>
            <a:spLocks noGrp="1" noChangeArrowheads="1"/>
          </p:cNvSpPr>
          <p:nvPr>
            <p:ph type="ftr" sz="quarter" idx="2"/>
          </p:nvPr>
        </p:nvSpPr>
        <p:spPr bwMode="auto">
          <a:xfrm>
            <a:off x="0" y="8831263"/>
            <a:ext cx="2971800" cy="465137"/>
          </a:xfrm>
          <a:prstGeom prst="rect">
            <a:avLst/>
          </a:prstGeom>
          <a:noFill/>
          <a:ln w="12700">
            <a:noFill/>
            <a:miter lim="800000"/>
            <a:headEnd type="none" w="sm" len="sm"/>
            <a:tailEnd type="none" w="sm" len="sm"/>
          </a:ln>
          <a:effectLst/>
        </p:spPr>
        <p:txBody>
          <a:bodyPr vert="horz" wrap="square" lIns="91423" tIns="45711" rIns="91423" bIns="45711" numCol="1" anchor="b" anchorCtr="0" compatLnSpc="1">
            <a:prstTxWarp prst="textNoShape">
              <a:avLst/>
            </a:prstTxWarp>
          </a:bodyPr>
          <a:lstStyle>
            <a:lvl1pPr>
              <a:defRPr sz="1200">
                <a:latin typeface="Times" charset="0"/>
              </a:defRPr>
            </a:lvl1pPr>
          </a:lstStyle>
          <a:p>
            <a:pPr>
              <a:defRPr/>
            </a:pPr>
            <a:endParaRPr lang="en-US"/>
          </a:p>
        </p:txBody>
      </p:sp>
      <p:sp>
        <p:nvSpPr>
          <p:cNvPr id="43013" name="Rectangle 5"/>
          <p:cNvSpPr>
            <a:spLocks noGrp="1" noChangeArrowheads="1"/>
          </p:cNvSpPr>
          <p:nvPr>
            <p:ph type="sldNum" sz="quarter" idx="3"/>
          </p:nvPr>
        </p:nvSpPr>
        <p:spPr bwMode="auto">
          <a:xfrm>
            <a:off x="3886200" y="8831263"/>
            <a:ext cx="2971800" cy="465137"/>
          </a:xfrm>
          <a:prstGeom prst="rect">
            <a:avLst/>
          </a:prstGeom>
          <a:noFill/>
          <a:ln w="12700">
            <a:noFill/>
            <a:miter lim="800000"/>
            <a:headEnd type="none" w="sm" len="sm"/>
            <a:tailEnd type="none" w="sm" len="sm"/>
          </a:ln>
          <a:effectLst/>
        </p:spPr>
        <p:txBody>
          <a:bodyPr vert="horz" wrap="square" lIns="91423" tIns="45711" rIns="91423" bIns="45711" numCol="1" anchor="b" anchorCtr="0" compatLnSpc="1">
            <a:prstTxWarp prst="textNoShape">
              <a:avLst/>
            </a:prstTxWarp>
          </a:bodyPr>
          <a:lstStyle>
            <a:lvl1pPr algn="r">
              <a:defRPr sz="1200">
                <a:latin typeface="Times" charset="0"/>
              </a:defRPr>
            </a:lvl1pPr>
          </a:lstStyle>
          <a:p>
            <a:pPr>
              <a:defRPr/>
            </a:pPr>
            <a:fld id="{AF0B640B-7E1A-EF45-B8E3-7FD4D2E42BE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lvl1pPr>
              <a:defRPr sz="1200">
                <a:latin typeface="Times" charset="0"/>
              </a:defRPr>
            </a:lvl1pPr>
          </a:lstStyle>
          <a:p>
            <a:pPr>
              <a:defRPr/>
            </a:pPr>
            <a:endParaRPr lang="en-US"/>
          </a:p>
        </p:txBody>
      </p:sp>
      <p:sp>
        <p:nvSpPr>
          <p:cNvPr id="9219" name="Rectangle 3"/>
          <p:cNvSpPr>
            <a:spLocks noGrp="1" noChangeArrowheads="1"/>
          </p:cNvSpPr>
          <p:nvPr>
            <p:ph type="dt" idx="1"/>
          </p:nvPr>
        </p:nvSpPr>
        <p:spPr bwMode="auto">
          <a:xfrm>
            <a:off x="3886200" y="0"/>
            <a:ext cx="2971800" cy="465138"/>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lvl1pPr algn="r">
              <a:defRPr sz="1200">
                <a:latin typeface="Times" charset="0"/>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221" name="Rectangle 5"/>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831263"/>
            <a:ext cx="2971800" cy="465137"/>
          </a:xfrm>
          <a:prstGeom prst="rect">
            <a:avLst/>
          </a:prstGeom>
          <a:noFill/>
          <a:ln w="9525">
            <a:noFill/>
            <a:miter lim="800000"/>
            <a:headEnd/>
            <a:tailEnd/>
          </a:ln>
          <a:effectLst/>
        </p:spPr>
        <p:txBody>
          <a:bodyPr vert="horz" wrap="square" lIns="91423" tIns="45711" rIns="91423" bIns="45711" numCol="1" anchor="b" anchorCtr="0" compatLnSpc="1">
            <a:prstTxWarp prst="textNoShape">
              <a:avLst/>
            </a:prstTxWarp>
          </a:bodyPr>
          <a:lstStyle>
            <a:lvl1pPr>
              <a:defRPr sz="1200">
                <a:latin typeface="Times" charset="0"/>
              </a:defRPr>
            </a:lvl1pPr>
          </a:lstStyle>
          <a:p>
            <a:pPr>
              <a:defRPr/>
            </a:pPr>
            <a:endParaRPr lang="en-US"/>
          </a:p>
        </p:txBody>
      </p:sp>
      <p:sp>
        <p:nvSpPr>
          <p:cNvPr id="9223" name="Rectangle 7"/>
          <p:cNvSpPr>
            <a:spLocks noGrp="1" noChangeArrowheads="1"/>
          </p:cNvSpPr>
          <p:nvPr>
            <p:ph type="sldNum" sz="quarter" idx="5"/>
          </p:nvPr>
        </p:nvSpPr>
        <p:spPr bwMode="auto">
          <a:xfrm>
            <a:off x="3886200" y="8831263"/>
            <a:ext cx="2971800" cy="465137"/>
          </a:xfrm>
          <a:prstGeom prst="rect">
            <a:avLst/>
          </a:prstGeom>
          <a:noFill/>
          <a:ln w="9525">
            <a:noFill/>
            <a:miter lim="800000"/>
            <a:headEnd/>
            <a:tailEnd/>
          </a:ln>
          <a:effectLst/>
        </p:spPr>
        <p:txBody>
          <a:bodyPr vert="horz" wrap="square" lIns="91423" tIns="45711" rIns="91423" bIns="45711" numCol="1" anchor="b" anchorCtr="0" compatLnSpc="1">
            <a:prstTxWarp prst="textNoShape">
              <a:avLst/>
            </a:prstTxWarp>
          </a:bodyPr>
          <a:lstStyle>
            <a:lvl1pPr algn="r">
              <a:defRPr sz="1200">
                <a:latin typeface="Times" charset="0"/>
              </a:defRPr>
            </a:lvl1pPr>
          </a:lstStyle>
          <a:p>
            <a:pPr>
              <a:defRPr/>
            </a:pPr>
            <a:fld id="{84A9143E-C0A6-6C42-A5BD-001B72EEB27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a:ln/>
        </p:spPr>
      </p:sp>
      <p:sp>
        <p:nvSpPr>
          <p:cNvPr id="1177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Times New Roman" charset="0"/>
              </a:rPr>
              <a:t>And I will be one of the two lecturers for this course. </a:t>
            </a:r>
          </a:p>
          <a:p>
            <a:endParaRPr lang="en-US" altLang="en-US" dirty="0">
              <a:latin typeface="Times New Roman"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program that teaches high school students like yourselves computer science</a:t>
            </a:r>
          </a:p>
          <a:p>
            <a:endParaRPr lang="en-US" altLang="en-US" dirty="0">
              <a:latin typeface="Times New Roman" charset="0"/>
            </a:endParaRPr>
          </a:p>
        </p:txBody>
      </p:sp>
      <p:sp>
        <p:nvSpPr>
          <p:cNvPr id="1177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578319FB-6CC9-494E-9FAB-82B4869C5606}" type="slidenum">
              <a:rPr lang="en-US" altLang="en-US" sz="1200">
                <a:latin typeface="Times" charset="0"/>
              </a:rPr>
              <a:pPr/>
              <a:t>1</a:t>
            </a:fld>
            <a:endParaRPr lang="en-US" altLang="en-US" sz="1200">
              <a:latin typeface="Times"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F1EFC60-7825-3747-9577-A790FA387ACA}" type="slidenum">
              <a:rPr lang="en-US" altLang="en-US" sz="1200">
                <a:latin typeface="Times" charset="0"/>
              </a:rPr>
              <a:pPr/>
              <a:t>10</a:t>
            </a:fld>
            <a:endParaRPr lang="en-US" altLang="en-US" sz="1200">
              <a:latin typeface="Times" charset="0"/>
            </a:endParaRPr>
          </a:p>
        </p:txBody>
      </p:sp>
      <p:sp>
        <p:nvSpPr>
          <p:cNvPr id="3481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3481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What do you need to know for this class?</a:t>
            </a:r>
          </a:p>
          <a:p>
            <a:endParaRPr lang="en-US" altLang="en-US" dirty="0">
              <a:latin typeface="Times New Roman" charset="0"/>
            </a:endParaRPr>
          </a:p>
          <a:p>
            <a:r>
              <a:rPr lang="en-US" altLang="en-US" dirty="0">
                <a:latin typeface="Times New Roman" charset="0"/>
              </a:rPr>
              <a:t>Just need to know how to turn on a computer and ask for help.</a:t>
            </a:r>
          </a:p>
          <a:p>
            <a:endParaRPr lang="en-US" altLang="en-US" dirty="0">
              <a:latin typeface="Times New Roman" charset="0"/>
            </a:endParaRPr>
          </a:p>
          <a:p>
            <a:r>
              <a:rPr lang="en-US" altLang="en-US" dirty="0">
                <a:latin typeface="Times New Roman" charset="0"/>
              </a:rPr>
              <a:t>We love questions!!!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rPr>
              <a:t>Link to sign into lab</a:t>
            </a: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64D491D-6C1E-B846-B0B8-0F31511B67B1}" type="slidenum">
              <a:rPr lang="en-US" altLang="en-US" sz="1200">
                <a:latin typeface="Times" charset="0"/>
              </a:rPr>
              <a:pPr/>
              <a:t>11</a:t>
            </a:fld>
            <a:endParaRPr lang="en-US" altLang="en-US" sz="1200">
              <a:latin typeface="Time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hanging out with a cool robot</a:t>
            </a:r>
          </a:p>
          <a:p>
            <a:r>
              <a:rPr lang="en-US" altLang="en-US" dirty="0">
                <a:latin typeface="Times New Roman" charset="0"/>
              </a:rPr>
              <a:t>draw graphics on the screen</a:t>
            </a:r>
          </a:p>
          <a:p>
            <a:r>
              <a:rPr lang="en-US" altLang="en-US" dirty="0">
                <a:latin typeface="Times New Roman" charset="0"/>
              </a:rPr>
              <a:t>program this game called Breakout</a:t>
            </a:r>
          </a:p>
          <a:p>
            <a:r>
              <a:rPr lang="en-US" altLang="en-US" dirty="0">
                <a:latin typeface="Times New Roman" charset="0"/>
              </a:rPr>
              <a:t>work with an important data abstraction called lists</a:t>
            </a:r>
          </a:p>
          <a:p>
            <a:r>
              <a:rPr lang="en-US" altLang="en-US" dirty="0">
                <a:latin typeface="Times New Roman" charset="0"/>
              </a:rPr>
              <a:t>have you create your very own special final project.</a:t>
            </a:r>
          </a:p>
          <a:p>
            <a:endParaRPr lang="en-US" altLang="en-US" dirty="0">
              <a:latin typeface="Times New Roman" charset="0"/>
            </a:endParaRPr>
          </a:p>
          <a:p>
            <a:r>
              <a:rPr lang="en-US" altLang="en-US" dirty="0">
                <a:latin typeface="Times New Roman" charset="0"/>
              </a:rPr>
              <a:t>We happen to work in Java for this course</a:t>
            </a:r>
          </a:p>
          <a:p>
            <a:r>
              <a:rPr lang="en-US" altLang="en-US" dirty="0">
                <a:latin typeface="Times New Roman" charset="0"/>
              </a:rPr>
              <a:t>we will teach some specific things (Java syntax, Karel commands) but more importantly</a:t>
            </a:r>
            <a:r>
              <a:rPr lang="is-IS" altLang="en-US" dirty="0">
                <a:latin typeface="Times New Roman" charset="0"/>
              </a:rPr>
              <a:t>…</a:t>
            </a:r>
          </a:p>
          <a:p>
            <a:endParaRPr lang="en-US" altLang="en-US" dirty="0">
              <a:latin typeface="Times New Roman" charset="0"/>
            </a:endParaRPr>
          </a:p>
          <a:p>
            <a:r>
              <a:rPr lang="en-US" altLang="en-US" dirty="0">
                <a:latin typeface="Times New Roman" charset="0"/>
              </a:rPr>
              <a:t>We teach software engineering principles and logic. Much larger than just programming.</a:t>
            </a:r>
          </a:p>
          <a:p>
            <a:r>
              <a:rPr lang="en-US" altLang="en-US" dirty="0">
                <a:latin typeface="Times New Roman" charset="0"/>
              </a:rPr>
              <a:t>Mechanics of the language are nothing compared to the principles.</a:t>
            </a:r>
          </a:p>
          <a:p>
            <a:r>
              <a:rPr lang="en-US" altLang="en-US" dirty="0">
                <a:latin typeface="Times New Roman" charset="0"/>
              </a:rPr>
              <a:t>You are going to learn the principles by programming in Java</a:t>
            </a:r>
          </a:p>
          <a:p>
            <a:r>
              <a:rPr lang="en-US" altLang="en-US" dirty="0">
                <a:latin typeface="Times New Roman" charset="0"/>
              </a:rPr>
              <a:t>(It's not about learning Java)</a:t>
            </a:r>
          </a:p>
          <a:p>
            <a:r>
              <a:rPr lang="en-US" altLang="en-US" dirty="0">
                <a:latin typeface="Times New Roman" charset="0"/>
              </a:rPr>
              <a:t>lots of words on this slide...what do they mean?</a:t>
            </a:r>
          </a:p>
          <a:p>
            <a:endParaRPr lang="en-US" altLang="en-US" dirty="0">
              <a:latin typeface="Times New Roman" charset="0"/>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E7BF23F-3876-D649-876E-3125706F3B16}" type="slidenum">
              <a:rPr lang="en-US" altLang="en-US" sz="1200">
                <a:latin typeface="Times" charset="0"/>
              </a:rPr>
              <a:pPr/>
              <a:t>12</a:t>
            </a:fld>
            <a:endParaRPr lang="en-US" altLang="en-US" sz="1200">
              <a:latin typeface="Time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2F4EC39-7C95-BD45-87D9-B64B3192BC8B}" type="slidenum">
              <a:rPr lang="en-US" altLang="en-US" sz="1200">
                <a:latin typeface="Times" charset="0"/>
              </a:rPr>
              <a:pPr/>
              <a:t>13</a:t>
            </a:fld>
            <a:endParaRPr lang="en-US" altLang="en-US" sz="1200">
              <a:latin typeface="Times" charset="0"/>
            </a:endParaRPr>
          </a:p>
        </p:txBody>
      </p:sp>
      <p:sp>
        <p:nvSpPr>
          <p:cNvPr id="4096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096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Breakout demo!</a:t>
            </a:r>
          </a:p>
          <a:p>
            <a:r>
              <a:rPr lang="en-US" altLang="en-US" dirty="0">
                <a:latin typeface="Times New Roman" charset="0"/>
              </a:rPr>
              <a:t>Atari arcade game 1976 = 43 years ago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430B08-FBD8-0846-B79E-7033B56DAF7E}" type="slidenum">
              <a:rPr lang="en-US" altLang="en-US" sz="1200">
                <a:latin typeface="Times" charset="0"/>
              </a:rPr>
              <a:pPr/>
              <a:t>14</a:t>
            </a:fld>
            <a:endParaRPr lang="en-US" altLang="en-US" sz="1200">
              <a:latin typeface="Times" charset="0"/>
            </a:endParaRPr>
          </a:p>
        </p:txBody>
      </p:sp>
      <p:sp>
        <p:nvSpPr>
          <p:cNvPr id="4301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301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You are going to program this.</a:t>
            </a:r>
          </a:p>
          <a:p>
            <a:r>
              <a:rPr lang="en-US" altLang="en-US" dirty="0">
                <a:latin typeface="Times New Roman" charset="0"/>
              </a:rPr>
              <a:t>But Lisa, I don't even know what it looks like!</a:t>
            </a:r>
          </a:p>
          <a:p>
            <a:r>
              <a:rPr lang="en-US" altLang="en-US" dirty="0">
                <a:latin typeface="Times New Roman" charset="0"/>
              </a:rPr>
              <a:t>demo</a:t>
            </a:r>
          </a:p>
          <a:p>
            <a:r>
              <a:rPr lang="en-US" altLang="en-US" dirty="0">
                <a:latin typeface="Times New Roman" charset="0"/>
              </a:rPr>
              <a:t>start programming it by Friday</a:t>
            </a:r>
          </a:p>
          <a:p>
            <a:r>
              <a:rPr lang="en-US" altLang="en-US" dirty="0">
                <a:latin typeface="Times New Roman" charset="0"/>
              </a:rPr>
              <a:t>so Monday: you turn on the computer, Friday: you program Breakout.</a:t>
            </a:r>
          </a:p>
          <a:p>
            <a:endParaRPr lang="en-US" altLang="en-US" dirty="0">
              <a:latin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remember that you're not learning alone.</a:t>
            </a:r>
          </a:p>
          <a:p>
            <a:endParaRPr lang="en-US" altLang="en-US" dirty="0">
              <a:latin typeface="Times New Roman" charset="0"/>
            </a:endParaRPr>
          </a:p>
          <a:p>
            <a:r>
              <a:rPr lang="en-US" altLang="en-US" dirty="0">
                <a:latin typeface="Times New Roman" charset="0"/>
              </a:rPr>
              <a:t>Ask for help. (friends or us) always around to help you</a:t>
            </a:r>
          </a:p>
          <a:p>
            <a:endParaRPr lang="en-US" altLang="en-US" dirty="0">
              <a:latin typeface="Times New Roman" charset="0"/>
            </a:endParaRPr>
          </a:p>
          <a:p>
            <a:r>
              <a:rPr lang="en-US" altLang="en-US" dirty="0">
                <a:latin typeface="Times New Roman" charset="0"/>
              </a:rPr>
              <a:t>We promise that we will help every one of you to be able to program Breakout by the end of this course.</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AB47CEA-3CA0-B643-8C49-2B9A45DD4BB6}" type="slidenum">
              <a:rPr lang="en-US" altLang="en-US" sz="1200">
                <a:latin typeface="Times" charset="0"/>
              </a:rPr>
              <a:pPr/>
              <a:t>15</a:t>
            </a:fld>
            <a:endParaRPr lang="en-US" altLang="en-US" sz="1200">
              <a:latin typeface="Time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Times New Roman" charset="0"/>
              </a:rPr>
              <a:t>Goal not to just code Breakout, but to &lt;learn&gt; how to be a computer and software engineer.</a:t>
            </a:r>
          </a:p>
          <a:p>
            <a:r>
              <a:rPr lang="en-US" altLang="en-US" dirty="0">
                <a:latin typeface="Times New Roman" charset="0"/>
              </a:rPr>
              <a:t>There’s no grades</a:t>
            </a:r>
          </a:p>
          <a:p>
            <a:r>
              <a:rPr lang="en-US" altLang="en-US" dirty="0">
                <a:latin typeface="Times New Roman" charset="0"/>
              </a:rPr>
              <a:t>CS Bridge is your own experience, and that means that we want you to learn and get something out of it. </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96EC617-F87D-224C-809D-C096CFFB8533}" type="slidenum">
              <a:rPr lang="en-US" altLang="en-US" sz="1200">
                <a:latin typeface="Times" charset="0"/>
              </a:rPr>
              <a:pPr/>
              <a:t>16</a:t>
            </a:fld>
            <a:endParaRPr lang="en-US" altLang="en-US" sz="1200">
              <a:latin typeface="Time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0E3C6B-536A-E044-B17D-36EECE971A7F}" type="slidenum">
              <a:rPr lang="en-US" altLang="en-US" sz="1200">
                <a:latin typeface="Times" charset="0"/>
              </a:rPr>
              <a:pPr/>
              <a:t>17</a:t>
            </a:fld>
            <a:endParaRPr lang="en-US" altLang="en-US" sz="1200">
              <a:latin typeface="Times" charset="0"/>
            </a:endParaRPr>
          </a:p>
        </p:txBody>
      </p:sp>
      <p:sp>
        <p:nvSpPr>
          <p:cNvPr id="7782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782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400548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Let's just jump straight into it!</a:t>
            </a: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E7BF23F-3876-D649-876E-3125706F3B16}" type="slidenum">
              <a:rPr lang="en-US" altLang="en-US" sz="1200">
                <a:latin typeface="Times" charset="0"/>
              </a:rPr>
              <a:pPr/>
              <a:t>18</a:t>
            </a:fld>
            <a:endParaRPr lang="en-US" altLang="en-US" sz="1200">
              <a:latin typeface="Times" charset="0"/>
            </a:endParaRPr>
          </a:p>
        </p:txBody>
      </p:sp>
    </p:spTree>
    <p:extLst>
      <p:ext uri="{BB962C8B-B14F-4D97-AF65-F5344CB8AC3E}">
        <p14:creationId xmlns:p14="http://schemas.microsoft.com/office/powerpoint/2010/main" val="4093421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2CC30AC-0944-2640-8BE3-A83D9E0409C6}" type="slidenum">
              <a:rPr lang="en-US" altLang="en-US" sz="1200">
                <a:latin typeface="Times" charset="0"/>
              </a:rPr>
              <a:pPr/>
              <a:t>19</a:t>
            </a:fld>
            <a:endParaRPr lang="en-US" altLang="en-US" sz="1200">
              <a:latin typeface="Times" charset="0"/>
            </a:endParaRPr>
          </a:p>
        </p:txBody>
      </p:sp>
      <p:sp>
        <p:nvSpPr>
          <p:cNvPr id="4915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915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And now we’re going to jump right into it. We will take our very first step into CS.</a:t>
            </a:r>
          </a:p>
          <a:p>
            <a:endParaRPr lang="en-US" altLang="en-US" dirty="0">
              <a:latin typeface="Times New Roman" charset="0"/>
            </a:endParaRPr>
          </a:p>
          <a:p>
            <a:r>
              <a:rPr lang="en-US" altLang="en-US" dirty="0">
                <a:latin typeface="Times New Roman" charset="0"/>
              </a:rPr>
              <a:t>Everyone say, “</a:t>
            </a:r>
            <a:r>
              <a:rPr lang="en-US" altLang="en-US" dirty="0" err="1">
                <a:latin typeface="Times New Roman" charset="0"/>
              </a:rPr>
              <a:t>Merhaba</a:t>
            </a:r>
            <a:r>
              <a:rPr lang="en-US" altLang="en-US" dirty="0">
                <a:latin typeface="Times New Roman" charset="0"/>
              </a:rPr>
              <a:t> Karel!”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program that teaches high school students like yourselves computer science</a:t>
            </a:r>
          </a:p>
          <a:p>
            <a:r>
              <a:rPr lang="en-US" dirty="0"/>
              <a:t>20 students </a:t>
            </a:r>
            <a:r>
              <a:rPr lang="en-US" dirty="0">
                <a:sym typeface="Wingdings" pitchFamily="2" charset="2"/>
              </a:rPr>
              <a:t> 100 --&gt; moved to </a:t>
            </a:r>
            <a:r>
              <a:rPr lang="en-US" dirty="0" err="1">
                <a:sym typeface="Wingdings" pitchFamily="2" charset="2"/>
              </a:rPr>
              <a:t>Koc</a:t>
            </a:r>
            <a:r>
              <a:rPr lang="en-US" dirty="0">
                <a:sym typeface="Wingdings" pitchFamily="2" charset="2"/>
              </a:rPr>
              <a:t> 300 in 2 countries!</a:t>
            </a:r>
            <a:endParaRPr lang="en-US" dirty="0"/>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2</a:t>
            </a:fld>
            <a:endParaRPr lang="en-US" altLang="en-US"/>
          </a:p>
        </p:txBody>
      </p:sp>
    </p:spTree>
    <p:extLst>
      <p:ext uri="{BB962C8B-B14F-4D97-AF65-F5344CB8AC3E}">
        <p14:creationId xmlns:p14="http://schemas.microsoft.com/office/powerpoint/2010/main" val="1736091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2CC30AC-0944-2640-8BE3-A83D9E0409C6}" type="slidenum">
              <a:rPr lang="en-US" altLang="en-US" sz="1200">
                <a:latin typeface="Times" charset="0"/>
              </a:rPr>
              <a:pPr/>
              <a:t>20</a:t>
            </a:fld>
            <a:endParaRPr lang="en-US" altLang="en-US" sz="1200">
              <a:latin typeface="Times" charset="0"/>
            </a:endParaRPr>
          </a:p>
        </p:txBody>
      </p:sp>
      <p:sp>
        <p:nvSpPr>
          <p:cNvPr id="4915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4915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Karel is a gentle introduction to computer science</a:t>
            </a:r>
          </a:p>
          <a:p>
            <a:r>
              <a:rPr lang="en-US" altLang="en-US" dirty="0">
                <a:latin typeface="Times New Roman" charset="0"/>
              </a:rPr>
              <a:t>because her life is very simple.</a:t>
            </a:r>
          </a:p>
        </p:txBody>
      </p:sp>
    </p:spTree>
    <p:extLst>
      <p:ext uri="{BB962C8B-B14F-4D97-AF65-F5344CB8AC3E}">
        <p14:creationId xmlns:p14="http://schemas.microsoft.com/office/powerpoint/2010/main" val="2115063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1A241B8-15DC-924F-AD2A-B2276AACE139}" type="slidenum">
              <a:rPr lang="en-US" altLang="en-US" sz="1200">
                <a:latin typeface="Times" charset="0"/>
              </a:rPr>
              <a:pPr/>
              <a:t>21</a:t>
            </a:fld>
            <a:endParaRPr lang="en-US" altLang="en-US" sz="1200">
              <a:latin typeface="Times" charset="0"/>
            </a:endParaRPr>
          </a:p>
        </p:txBody>
      </p:sp>
      <p:sp>
        <p:nvSpPr>
          <p:cNvPr id="5120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120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dirty="0">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1D0F5B9-E0D4-6F42-8A3D-499CE114C98A}" type="slidenum">
              <a:rPr lang="en-US" altLang="en-US" sz="1200">
                <a:latin typeface="Times" charset="0"/>
              </a:rPr>
              <a:pPr/>
              <a:t>22</a:t>
            </a:fld>
            <a:endParaRPr lang="en-US" altLang="en-US" sz="1200">
              <a:latin typeface="Times" charset="0"/>
            </a:endParaRPr>
          </a:p>
        </p:txBody>
      </p:sp>
      <p:sp>
        <p:nvSpPr>
          <p:cNvPr id="5529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529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A778A67-E092-A844-8E94-FD107ED3B79E}" type="slidenum">
              <a:rPr lang="en-US" altLang="en-US" sz="1200">
                <a:latin typeface="Times" charset="0"/>
              </a:rPr>
              <a:pPr/>
              <a:t>23</a:t>
            </a:fld>
            <a:endParaRPr lang="en-US" altLang="en-US" sz="1200">
              <a:latin typeface="Times" charset="0"/>
            </a:endParaRPr>
          </a:p>
        </p:txBody>
      </p:sp>
      <p:sp>
        <p:nvSpPr>
          <p:cNvPr id="5734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734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7A56B99-01F2-DD4C-B6E0-139A3767F3C6}" type="slidenum">
              <a:rPr lang="en-US" altLang="en-US" sz="1200">
                <a:latin typeface="Times" charset="0"/>
              </a:rPr>
              <a:pPr/>
              <a:t>24</a:t>
            </a:fld>
            <a:endParaRPr lang="en-US" altLang="en-US" sz="1200">
              <a:latin typeface="Times" charset="0"/>
            </a:endParaRPr>
          </a:p>
        </p:txBody>
      </p:sp>
      <p:sp>
        <p:nvSpPr>
          <p:cNvPr id="5325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325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dirty="0">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21036F4-E1FD-754A-8630-74AF829DB21F}" type="slidenum">
              <a:rPr lang="en-US" altLang="en-US" sz="1200">
                <a:latin typeface="Times" charset="0"/>
              </a:rPr>
              <a:pPr/>
              <a:t>25</a:t>
            </a:fld>
            <a:endParaRPr lang="en-US" altLang="en-US" sz="1200">
              <a:latin typeface="Times" charset="0"/>
            </a:endParaRPr>
          </a:p>
        </p:txBody>
      </p:sp>
      <p:sp>
        <p:nvSpPr>
          <p:cNvPr id="5939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5939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what do each of these commands do?</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A2E753F-FEBC-D241-B7BB-C4FA14530E70}" type="slidenum">
              <a:rPr lang="en-US" altLang="en-US" sz="1200">
                <a:latin typeface="Times" charset="0"/>
              </a:rPr>
              <a:pPr/>
              <a:t>26</a:t>
            </a:fld>
            <a:endParaRPr lang="en-US" altLang="en-US" sz="1200">
              <a:latin typeface="Times" charset="0"/>
            </a:endParaRPr>
          </a:p>
        </p:txBody>
      </p:sp>
      <p:sp>
        <p:nvSpPr>
          <p:cNvPr id="6144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144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F924194-0130-2244-B71C-2D52ED05DE65}" type="slidenum">
              <a:rPr lang="en-US" altLang="en-US" sz="1200">
                <a:latin typeface="Times" charset="0"/>
              </a:rPr>
              <a:pPr/>
              <a:t>27</a:t>
            </a:fld>
            <a:endParaRPr lang="en-US" altLang="en-US" sz="1200">
              <a:latin typeface="Times" charset="0"/>
            </a:endParaRPr>
          </a:p>
        </p:txBody>
      </p:sp>
      <p:sp>
        <p:nvSpPr>
          <p:cNvPr id="6349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349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F8C78889-0A18-6D47-84B7-6304B7E7DAED}" type="slidenum">
              <a:rPr lang="en-US" altLang="en-US" sz="1200">
                <a:latin typeface="Times" charset="0"/>
              </a:rPr>
              <a:pPr/>
              <a:t>28</a:t>
            </a:fld>
            <a:endParaRPr lang="en-US" altLang="en-US" sz="1200">
              <a:latin typeface="Times" charset="0"/>
            </a:endParaRPr>
          </a:p>
        </p:txBody>
      </p:sp>
      <p:sp>
        <p:nvSpPr>
          <p:cNvPr id="6553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553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3E2D38B-E6BA-B14F-801D-74AE20E2A80E}" type="slidenum">
              <a:rPr lang="en-US" altLang="en-US" sz="1200">
                <a:latin typeface="Times" charset="0"/>
              </a:rPr>
              <a:pPr/>
              <a:t>29</a:t>
            </a:fld>
            <a:endParaRPr lang="en-US" altLang="en-US" sz="1200">
              <a:latin typeface="Times" charset="0"/>
            </a:endParaRPr>
          </a:p>
        </p:txBody>
      </p:sp>
      <p:sp>
        <p:nvSpPr>
          <p:cNvPr id="6758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758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dream of a small group of people</a:t>
            </a:r>
          </a:p>
          <a:p>
            <a:r>
              <a:rPr lang="en-US" dirty="0"/>
              <a:t>to bridge and connect high school students to computer science, by programming and learning, one step at a time. </a:t>
            </a:r>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3</a:t>
            </a:fld>
            <a:endParaRPr lang="en-US" altLang="en-US"/>
          </a:p>
        </p:txBody>
      </p:sp>
    </p:spTree>
    <p:extLst>
      <p:ext uri="{BB962C8B-B14F-4D97-AF65-F5344CB8AC3E}">
        <p14:creationId xmlns:p14="http://schemas.microsoft.com/office/powerpoint/2010/main" val="1209241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693C7AE-4B06-2847-BB13-8EFCB2225DF9}" type="slidenum">
              <a:rPr lang="en-US" altLang="en-US" sz="1200">
                <a:latin typeface="Times" charset="0"/>
              </a:rPr>
              <a:pPr/>
              <a:t>30</a:t>
            </a:fld>
            <a:endParaRPr lang="en-US" altLang="en-US" sz="1200">
              <a:latin typeface="Times" charset="0"/>
            </a:endParaRPr>
          </a:p>
        </p:txBody>
      </p:sp>
      <p:sp>
        <p:nvSpPr>
          <p:cNvPr id="6963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6963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362E426-2ED2-D645-B792-56A6F551299C}" type="slidenum">
              <a:rPr lang="en-US" altLang="en-US" sz="1200">
                <a:latin typeface="Times" charset="0"/>
              </a:rPr>
              <a:pPr/>
              <a:t>31</a:t>
            </a:fld>
            <a:endParaRPr lang="en-US" altLang="en-US" sz="1200">
              <a:latin typeface="Times" charset="0"/>
            </a:endParaRPr>
          </a:p>
        </p:txBody>
      </p:sp>
      <p:sp>
        <p:nvSpPr>
          <p:cNvPr id="7168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168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3423932-CCD7-504D-882F-47BD8E166942}" type="slidenum">
              <a:rPr lang="en-US" altLang="en-US" sz="1200">
                <a:latin typeface="Times" charset="0"/>
              </a:rPr>
              <a:pPr/>
              <a:t>32</a:t>
            </a:fld>
            <a:endParaRPr lang="en-US" altLang="en-US" sz="1200">
              <a:latin typeface="Times" charset="0"/>
            </a:endParaRPr>
          </a:p>
        </p:txBody>
      </p:sp>
      <p:sp>
        <p:nvSpPr>
          <p:cNvPr id="7373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373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err="1">
                <a:latin typeface="Times New Roman" charset="0"/>
              </a:rPr>
              <a:t>karel</a:t>
            </a:r>
            <a:r>
              <a:rPr lang="en-US" altLang="en-US" dirty="0">
                <a:latin typeface="Times New Roman" charset="0"/>
              </a:rPr>
              <a:t> is on top of the beeper</a:t>
            </a:r>
          </a:p>
          <a:p>
            <a:r>
              <a:rPr lang="en-US" altLang="en-US" dirty="0">
                <a:latin typeface="Times New Roman" charset="0"/>
              </a:rPr>
              <a:t>puts it in her beeper bag</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6271527-DDEB-F342-AFE7-E19EBA139261}" type="slidenum">
              <a:rPr lang="en-US" altLang="en-US" sz="1200">
                <a:latin typeface="Times" charset="0"/>
              </a:rPr>
              <a:pPr/>
              <a:t>33</a:t>
            </a:fld>
            <a:endParaRPr lang="en-US" altLang="en-US" sz="1200">
              <a:latin typeface="Times" charset="0"/>
            </a:endParaRPr>
          </a:p>
        </p:txBody>
      </p:sp>
      <p:sp>
        <p:nvSpPr>
          <p:cNvPr id="7577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577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362E426-2ED2-D645-B792-56A6F551299C}" type="slidenum">
              <a:rPr lang="en-US" altLang="en-US" sz="1200">
                <a:latin typeface="Times" charset="0"/>
              </a:rPr>
              <a:pPr/>
              <a:t>34</a:t>
            </a:fld>
            <a:endParaRPr lang="en-US" altLang="en-US" sz="1200">
              <a:latin typeface="Times" charset="0"/>
            </a:endParaRPr>
          </a:p>
        </p:txBody>
      </p:sp>
      <p:sp>
        <p:nvSpPr>
          <p:cNvPr id="7168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168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3016772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6271527-DDEB-F342-AFE7-E19EBA139261}" type="slidenum">
              <a:rPr lang="en-US" altLang="en-US" sz="1200">
                <a:latin typeface="Times" charset="0"/>
              </a:rPr>
              <a:pPr/>
              <a:t>35</a:t>
            </a:fld>
            <a:endParaRPr lang="en-US" altLang="en-US" sz="1200">
              <a:latin typeface="Times" charset="0"/>
            </a:endParaRPr>
          </a:p>
        </p:txBody>
      </p:sp>
      <p:sp>
        <p:nvSpPr>
          <p:cNvPr id="7577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577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4109639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3423932-CCD7-504D-882F-47BD8E166942}" type="slidenum">
              <a:rPr lang="en-US" altLang="en-US" sz="1200">
                <a:latin typeface="Times" charset="0"/>
              </a:rPr>
              <a:pPr/>
              <a:t>36</a:t>
            </a:fld>
            <a:endParaRPr lang="en-US" altLang="en-US" sz="1200">
              <a:latin typeface="Times" charset="0"/>
            </a:endParaRPr>
          </a:p>
        </p:txBody>
      </p:sp>
      <p:sp>
        <p:nvSpPr>
          <p:cNvPr id="73730"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3731"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Today, we're going to navigate Karel through her daily life in her world with just four commands. It’s </a:t>
            </a:r>
            <a:r>
              <a:rPr lang="en-US" altLang="en-US" dirty="0" err="1">
                <a:latin typeface="Times New Roman" charset="0"/>
              </a:rPr>
              <a:t>gonna</a:t>
            </a:r>
            <a:r>
              <a:rPr lang="en-US" altLang="en-US" dirty="0">
                <a:latin typeface="Times New Roman" charset="0"/>
              </a:rPr>
              <a:t> be great.</a:t>
            </a:r>
          </a:p>
        </p:txBody>
      </p:sp>
    </p:spTree>
    <p:extLst>
      <p:ext uri="{BB962C8B-B14F-4D97-AF65-F5344CB8AC3E}">
        <p14:creationId xmlns:p14="http://schemas.microsoft.com/office/powerpoint/2010/main" val="3850037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0E3C6B-536A-E044-B17D-36EECE971A7F}" type="slidenum">
              <a:rPr lang="en-US" altLang="en-US" sz="1200">
                <a:latin typeface="Times" charset="0"/>
              </a:rPr>
              <a:pPr/>
              <a:t>37</a:t>
            </a:fld>
            <a:endParaRPr lang="en-US" altLang="en-US" sz="1200">
              <a:latin typeface="Times" charset="0"/>
            </a:endParaRPr>
          </a:p>
        </p:txBody>
      </p:sp>
      <p:sp>
        <p:nvSpPr>
          <p:cNvPr id="7782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782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About the program logistics, Karel, about where this program is going?</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BAFC2D4-C4BE-9A43-BE77-76C44DBAE414}" type="slidenum">
              <a:rPr lang="en-US" altLang="en-US" sz="1200">
                <a:latin typeface="Times" charset="0"/>
              </a:rPr>
              <a:pPr/>
              <a:t>38</a:t>
            </a:fld>
            <a:endParaRPr lang="en-US" altLang="en-US" sz="1200">
              <a:latin typeface="Times" charset="0"/>
            </a:endParaRPr>
          </a:p>
        </p:txBody>
      </p:sp>
      <p:sp>
        <p:nvSpPr>
          <p:cNvPr id="7987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987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As part of playing with Karel,</a:t>
            </a:r>
          </a:p>
          <a:p>
            <a:r>
              <a:rPr lang="en-US" altLang="en-US" dirty="0">
                <a:latin typeface="Times New Roman" charset="0"/>
              </a:rPr>
              <a:t>we want to help Karel navigate her world.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264685-9127-D34E-80C5-03B1920CB7CC}" type="slidenum">
              <a:rPr lang="en-US" altLang="en-US" sz="1200">
                <a:latin typeface="Times" charset="0"/>
              </a:rPr>
              <a:pPr/>
              <a:t>39</a:t>
            </a:fld>
            <a:endParaRPr lang="en-US" altLang="en-US" sz="1200">
              <a:latin typeface="Times" charset="0"/>
            </a:endParaRPr>
          </a:p>
        </p:txBody>
      </p:sp>
      <p:sp>
        <p:nvSpPr>
          <p:cNvPr id="8192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8192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leading the morning lectures in English. </a:t>
            </a:r>
            <a:r>
              <a:rPr lang="en-US" dirty="0" err="1"/>
              <a:t>Baris</a:t>
            </a:r>
            <a:r>
              <a:rPr lang="en-US" dirty="0"/>
              <a:t> who is in the second picture at the very top, is going to lead the afternoon lectures in Turkish.</a:t>
            </a:r>
          </a:p>
          <a:p>
            <a:endParaRPr lang="en-US" dirty="0"/>
          </a:p>
          <a:p>
            <a:r>
              <a:rPr lang="en-US" dirty="0"/>
              <a:t>You’ve met your section leaders already, who are all wonderful teachers ready to help you learn CS!</a:t>
            </a:r>
          </a:p>
          <a:p>
            <a:endParaRPr lang="en-US" dirty="0"/>
          </a:p>
          <a:p>
            <a:r>
              <a:rPr lang="en-US" dirty="0"/>
              <a:t>Some of your teachers first started in this program as high school students, and now they came to study Computer Science at </a:t>
            </a:r>
            <a:r>
              <a:rPr lang="en-US" dirty="0" err="1"/>
              <a:t>Koc</a:t>
            </a:r>
            <a:r>
              <a:rPr lang="en-US" dirty="0"/>
              <a:t> and have become Section Leaders . How cool is that? So what you learn in these two weeks can really go a long way.</a:t>
            </a:r>
          </a:p>
          <a:p>
            <a:endParaRPr lang="en-US" dirty="0"/>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4</a:t>
            </a:fld>
            <a:endParaRPr lang="en-US" altLang="en-US"/>
          </a:p>
        </p:txBody>
      </p:sp>
    </p:spTree>
    <p:extLst>
      <p:ext uri="{BB962C8B-B14F-4D97-AF65-F5344CB8AC3E}">
        <p14:creationId xmlns:p14="http://schemas.microsoft.com/office/powerpoint/2010/main" val="1816612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264685-9127-D34E-80C5-03B1920CB7CC}" type="slidenum">
              <a:rPr lang="en-US" altLang="en-US" sz="1200">
                <a:latin typeface="Times" charset="0"/>
              </a:rPr>
              <a:pPr/>
              <a:t>40</a:t>
            </a:fld>
            <a:endParaRPr lang="en-US" altLang="en-US" sz="1200">
              <a:latin typeface="Times" charset="0"/>
            </a:endParaRPr>
          </a:p>
        </p:txBody>
      </p:sp>
      <p:sp>
        <p:nvSpPr>
          <p:cNvPr id="8192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8192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I will need a volunteer</a:t>
            </a:r>
          </a:p>
        </p:txBody>
      </p:sp>
    </p:spTree>
    <p:extLst>
      <p:ext uri="{BB962C8B-B14F-4D97-AF65-F5344CB8AC3E}">
        <p14:creationId xmlns:p14="http://schemas.microsoft.com/office/powerpoint/2010/main" val="2099328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a:ln/>
        </p:spPr>
      </p:sp>
      <p:sp>
        <p:nvSpPr>
          <p:cNvPr id="1239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Times New Roman" charset="0"/>
              </a:rPr>
              <a:t>I'm </a:t>
            </a:r>
            <a:r>
              <a:rPr lang="en-US" altLang="en-US" dirty="0" err="1">
                <a:latin typeface="Times New Roman" charset="0"/>
              </a:rPr>
              <a:t>gonna</a:t>
            </a:r>
            <a:r>
              <a:rPr lang="en-US" altLang="en-US" dirty="0">
                <a:latin typeface="Times New Roman" charset="0"/>
              </a:rPr>
              <a:t> be Karel, and this is my beeper.</a:t>
            </a:r>
          </a:p>
        </p:txBody>
      </p:sp>
      <p:sp>
        <p:nvSpPr>
          <p:cNvPr id="1239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9FDE378-8209-7744-900D-5A7C8AE16E55}" type="slidenum">
              <a:rPr lang="en-US" altLang="en-US" sz="1200">
                <a:latin typeface="Times" charset="0"/>
              </a:rPr>
              <a:pPr/>
              <a:t>41</a:t>
            </a:fld>
            <a:endParaRPr lang="en-US" altLang="en-US" sz="1200">
              <a:latin typeface="Times"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8264685-9127-D34E-80C5-03B1920CB7CC}" type="slidenum">
              <a:rPr lang="en-US" altLang="en-US" sz="1200">
                <a:latin typeface="Times" charset="0"/>
              </a:rPr>
              <a:pPr/>
              <a:t>42</a:t>
            </a:fld>
            <a:endParaRPr lang="en-US" altLang="en-US" sz="1200">
              <a:latin typeface="Times" charset="0"/>
            </a:endParaRPr>
          </a:p>
        </p:txBody>
      </p:sp>
      <p:sp>
        <p:nvSpPr>
          <p:cNvPr id="81922"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81923"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379724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0E3C6B-536A-E044-B17D-36EECE971A7F}" type="slidenum">
              <a:rPr lang="en-US" altLang="en-US" sz="1200">
                <a:latin typeface="Times" charset="0"/>
              </a:rPr>
              <a:pPr/>
              <a:t>44</a:t>
            </a:fld>
            <a:endParaRPr lang="en-US" altLang="en-US" sz="1200">
              <a:latin typeface="Times" charset="0"/>
            </a:endParaRPr>
          </a:p>
        </p:txBody>
      </p:sp>
      <p:sp>
        <p:nvSpPr>
          <p:cNvPr id="7782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782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endParaRPr lang="en-US" altLang="en-US">
              <a:latin typeface="Times New Roman" charset="0"/>
            </a:endParaRPr>
          </a:p>
        </p:txBody>
      </p:sp>
    </p:spTree>
    <p:extLst>
      <p:ext uri="{BB962C8B-B14F-4D97-AF65-F5344CB8AC3E}">
        <p14:creationId xmlns:p14="http://schemas.microsoft.com/office/powerpoint/2010/main" val="1429226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45</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r>
              <a:rPr lang="en-US" altLang="en-US" dirty="0">
                <a:latin typeface="Times New Roman" charset="0"/>
              </a:rPr>
              <a:t>We are very happy with our program, but we know that we can always improve. So let’s look at what we can improve.</a:t>
            </a:r>
          </a:p>
          <a:p>
            <a:r>
              <a:rPr lang="en-US" altLang="en-US" dirty="0">
                <a:latin typeface="Times New Roman" charset="0"/>
              </a:rPr>
              <a:t>Not very clear</a:t>
            </a:r>
          </a:p>
          <a:p>
            <a:r>
              <a:rPr lang="en-US" altLang="en-US" dirty="0">
                <a:latin typeface="Times New Roman" charset="0"/>
              </a:rPr>
              <a:t>tedious</a:t>
            </a:r>
          </a:p>
        </p:txBody>
      </p:sp>
    </p:spTree>
    <p:extLst>
      <p:ext uri="{BB962C8B-B14F-4D97-AF65-F5344CB8AC3E}">
        <p14:creationId xmlns:p14="http://schemas.microsoft.com/office/powerpoint/2010/main" val="1682912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46</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2287555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47</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r>
              <a:rPr lang="en-US" altLang="en-US" dirty="0">
                <a:latin typeface="Times New Roman" charset="0"/>
              </a:rPr>
              <a:t>Let me give you some definitions of parts of our program, to show you how we can improve it.</a:t>
            </a:r>
          </a:p>
        </p:txBody>
      </p:sp>
    </p:spTree>
    <p:extLst>
      <p:ext uri="{BB962C8B-B14F-4D97-AF65-F5344CB8AC3E}">
        <p14:creationId xmlns:p14="http://schemas.microsoft.com/office/powerpoint/2010/main" val="2772451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48</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2083998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49</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1709910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51</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dirty="0">
              <a:latin typeface="Times New Roman" charset="0"/>
            </a:endParaRPr>
          </a:p>
        </p:txBody>
      </p:sp>
    </p:spTree>
    <p:extLst>
      <p:ext uri="{BB962C8B-B14F-4D97-AF65-F5344CB8AC3E}">
        <p14:creationId xmlns:p14="http://schemas.microsoft.com/office/powerpoint/2010/main" val="4135357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VPRD office CS Bridge program managers, who have been arranging your transportation and lodging and emails!</a:t>
            </a:r>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5</a:t>
            </a:fld>
            <a:endParaRPr lang="en-US" altLang="en-US"/>
          </a:p>
        </p:txBody>
      </p:sp>
    </p:spTree>
    <p:extLst>
      <p:ext uri="{BB962C8B-B14F-4D97-AF65-F5344CB8AC3E}">
        <p14:creationId xmlns:p14="http://schemas.microsoft.com/office/powerpoint/2010/main" val="21077219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52</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r>
              <a:rPr lang="en-US" altLang="en-US" dirty="0">
                <a:latin typeface="Times New Roman" charset="0"/>
              </a:rPr>
              <a:t>All these semicolons</a:t>
            </a:r>
          </a:p>
        </p:txBody>
      </p:sp>
    </p:spTree>
    <p:extLst>
      <p:ext uri="{BB962C8B-B14F-4D97-AF65-F5344CB8AC3E}">
        <p14:creationId xmlns:p14="http://schemas.microsoft.com/office/powerpoint/2010/main" val="2274395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D365599-3166-804B-83DA-A7FA8BFB95D8}" type="slidenum">
              <a:rPr lang="en-US" altLang="en-US" sz="1200">
                <a:latin typeface="Times" charset="0"/>
              </a:rPr>
              <a:pPr/>
              <a:t>53</a:t>
            </a:fld>
            <a:endParaRPr lang="en-US" altLang="en-US" sz="1200">
              <a:latin typeface="Times" charset="0"/>
            </a:endParaRPr>
          </a:p>
        </p:txBody>
      </p:sp>
      <p:sp>
        <p:nvSpPr>
          <p:cNvPr id="8601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8602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r>
              <a:rPr lang="en-US" altLang="en-US" dirty="0">
                <a:latin typeface="Times New Roman" charset="0"/>
              </a:rPr>
              <a:t>Which separates logical parts of your code.</a:t>
            </a:r>
          </a:p>
        </p:txBody>
      </p:sp>
    </p:spTree>
    <p:extLst>
      <p:ext uri="{BB962C8B-B14F-4D97-AF65-F5344CB8AC3E}">
        <p14:creationId xmlns:p14="http://schemas.microsoft.com/office/powerpoint/2010/main" val="3279700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54</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latin typeface="Times New Roman" charset="0"/>
              </a:rPr>
              <a:t>That's technically correct, but a little difficult to look at.</a:t>
            </a:r>
          </a:p>
          <a:p>
            <a:endParaRPr lang="en-US" altLang="en-US" dirty="0">
              <a:latin typeface="Times New Roman" charset="0"/>
            </a:endParaRPr>
          </a:p>
          <a:p>
            <a:r>
              <a:rPr lang="en-US" altLang="en-US" dirty="0">
                <a:latin typeface="Times New Roman" charset="0"/>
              </a:rPr>
              <a:t>because I'm not sure where code blocks, those logical segments of my program, start and end.</a:t>
            </a:r>
          </a:p>
          <a:p>
            <a:endParaRPr lang="en-US" altLang="en-US" dirty="0">
              <a:latin typeface="Times New Roman" charset="0"/>
            </a:endParaRPr>
          </a:p>
          <a:p>
            <a:r>
              <a:rPr lang="en-US" altLang="en-US" dirty="0">
                <a:latin typeface="Times New Roman" charset="0"/>
              </a:rPr>
              <a:t>And so what I’m going to talk about next won’t help your program run better, but it will help you think better. And it’s always good to organize your thoughts on paper, so this is organizing your code on the computer.</a:t>
            </a:r>
          </a:p>
          <a:p>
            <a:endParaRPr lang="en-US" altLang="en-US" dirty="0">
              <a:latin typeface="Times New Roman" charset="0"/>
            </a:endParaRPr>
          </a:p>
          <a:p>
            <a:r>
              <a:rPr lang="en-US" altLang="en-US" dirty="0">
                <a:latin typeface="Times New Roman" charset="0"/>
              </a:rPr>
              <a:t>And this is called good *style* when programming.</a:t>
            </a:r>
          </a:p>
        </p:txBody>
      </p:sp>
    </p:spTree>
    <p:extLst>
      <p:ext uri="{BB962C8B-B14F-4D97-AF65-F5344CB8AC3E}">
        <p14:creationId xmlns:p14="http://schemas.microsoft.com/office/powerpoint/2010/main" val="3293217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55</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15077933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56</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14220598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57</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6385745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58</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a:latin typeface="Times New Roman" charset="0"/>
              </a:rPr>
              <a:t>Talk about indentation</a:t>
            </a:r>
          </a:p>
        </p:txBody>
      </p:sp>
    </p:spTree>
    <p:extLst>
      <p:ext uri="{BB962C8B-B14F-4D97-AF65-F5344CB8AC3E}">
        <p14:creationId xmlns:p14="http://schemas.microsoft.com/office/powerpoint/2010/main" val="42801709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D36BA5A-0A79-E641-8918-C7AB7EBD92D5}" type="slidenum">
              <a:rPr lang="en-US" altLang="en-US" sz="1200">
                <a:latin typeface="Times" charset="0"/>
              </a:rPr>
              <a:pPr/>
              <a:t>59</a:t>
            </a:fld>
            <a:endParaRPr lang="en-US" altLang="en-US" sz="1200">
              <a:latin typeface="Times" charset="0"/>
            </a:endParaRPr>
          </a:p>
        </p:txBody>
      </p:sp>
      <p:sp>
        <p:nvSpPr>
          <p:cNvPr id="101379" name="Text Box 1"/>
          <p:cNvSpPr>
            <a:spLocks noGrp="1" noRot="1" noChangeAspect="1" noChangeArrowheads="1" noTextEdit="1"/>
          </p:cNvSpPr>
          <p:nvPr>
            <p:ph type="sldImg"/>
          </p:nvPr>
        </p:nvSpPr>
        <p:spPr>
          <a:xfrm>
            <a:off x="1143000" y="693738"/>
            <a:ext cx="4572000" cy="3429000"/>
          </a:xfrm>
          <a:solidFill>
            <a:srgbClr val="FFFFFF"/>
          </a:solidFill>
          <a:ln/>
        </p:spPr>
      </p:sp>
      <p:sp>
        <p:nvSpPr>
          <p:cNvPr id="101380" name="Text Box 2"/>
          <p:cNvSpPr>
            <a:spLocks noGrp="1" noChangeArrowheads="1"/>
          </p:cNvSpPr>
          <p:nvPr>
            <p:ph type="body" idx="1"/>
          </p:nvPr>
        </p:nvSpPr>
        <p:spPr>
          <a:xfrm>
            <a:off x="685800" y="4341813"/>
            <a:ext cx="5487988"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a:latin typeface="Times New Roman" charset="0"/>
              </a:rPr>
              <a:t>Talk about indentation</a:t>
            </a:r>
          </a:p>
        </p:txBody>
      </p:sp>
    </p:spTree>
    <p:extLst>
      <p:ext uri="{BB962C8B-B14F-4D97-AF65-F5344CB8AC3E}">
        <p14:creationId xmlns:p14="http://schemas.microsoft.com/office/powerpoint/2010/main" val="24096278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30E3C6B-536A-E044-B17D-36EECE971A7F}" type="slidenum">
              <a:rPr lang="en-US" altLang="en-US" sz="1200">
                <a:latin typeface="Times" charset="0"/>
              </a:rPr>
              <a:pPr/>
              <a:t>60</a:t>
            </a:fld>
            <a:endParaRPr lang="en-US" altLang="en-US" sz="1200">
              <a:latin typeface="Times" charset="0"/>
            </a:endParaRPr>
          </a:p>
        </p:txBody>
      </p:sp>
      <p:sp>
        <p:nvSpPr>
          <p:cNvPr id="77826"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77827"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About the program logistics, Karel, about where this program is going?</a:t>
            </a:r>
          </a:p>
        </p:txBody>
      </p:sp>
    </p:spTree>
    <p:extLst>
      <p:ext uri="{BB962C8B-B14F-4D97-AF65-F5344CB8AC3E}">
        <p14:creationId xmlns:p14="http://schemas.microsoft.com/office/powerpoint/2010/main" val="15921942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a:ln/>
        </p:spPr>
      </p:sp>
      <p:sp>
        <p:nvSpPr>
          <p:cNvPr id="1034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Times New Roman" charset="0"/>
              </a:rPr>
              <a:t>Do I have the solution for you. Beautiful style</a:t>
            </a:r>
          </a:p>
          <a:p>
            <a:endParaRPr lang="en-US" altLang="en-US" dirty="0">
              <a:latin typeface="Times New Roman" charset="0"/>
            </a:endParaRPr>
          </a:p>
          <a:p>
            <a:r>
              <a:rPr lang="en-US" altLang="en-US" dirty="0">
                <a:latin typeface="Times New Roman" charset="0"/>
              </a:rPr>
              <a:t>And this program works, but there must be a better way!</a:t>
            </a:r>
          </a:p>
        </p:txBody>
      </p:sp>
      <p:sp>
        <p:nvSpPr>
          <p:cNvPr id="1034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52C441C-CFC9-0C44-BDB4-03725131F077}" type="slidenum">
              <a:rPr lang="en-US" altLang="en-US" sz="1200">
                <a:latin typeface="Times" charset="0"/>
              </a:rPr>
              <a:pPr/>
              <a:t>61</a:t>
            </a:fld>
            <a:endParaRPr lang="en-US" altLang="en-US" sz="120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And now I'm going to show you daily schedule</a:t>
            </a:r>
          </a:p>
          <a:p>
            <a:r>
              <a:rPr lang="en-US" altLang="en-US" dirty="0">
                <a:latin typeface="Times New Roman" charset="0"/>
              </a:rPr>
              <a:t>The whole goal of this program is for you to </a:t>
            </a:r>
            <a:r>
              <a:rPr lang="en-US" altLang="en-US" b="1" dirty="0">
                <a:latin typeface="Times New Roman" charset="0"/>
              </a:rPr>
              <a:t>Learn by doing</a:t>
            </a:r>
            <a:r>
              <a:rPr lang="en-US" altLang="en-US" dirty="0">
                <a:latin typeface="Times New Roman" charset="0"/>
              </a:rPr>
              <a:t>!!</a:t>
            </a:r>
          </a:p>
          <a:p>
            <a:endParaRPr lang="en-US" altLang="en-US" dirty="0">
              <a:latin typeface="Times New Roman" charset="0"/>
            </a:endParaRPr>
          </a:p>
          <a:p>
            <a:r>
              <a:rPr lang="en-US" altLang="en-US" dirty="0">
                <a:latin typeface="Times New Roman" charset="0"/>
              </a:rPr>
              <a:t>Schedule is fluid</a:t>
            </a:r>
          </a:p>
          <a:p>
            <a:r>
              <a:rPr lang="en-US" altLang="en-US" dirty="0">
                <a:latin typeface="Times New Roman" charset="0"/>
              </a:rPr>
              <a:t>Explain purpose of lab/section.</a:t>
            </a:r>
          </a:p>
          <a:p>
            <a:endParaRPr lang="en-US" altLang="en-US" dirty="0">
              <a:latin typeface="Times New Roman" charset="0"/>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A315243-246C-CC4F-9CB4-A4C7F5A63511}" type="slidenum">
              <a:rPr lang="en-US" altLang="en-US" sz="1200">
                <a:latin typeface="Times" charset="0"/>
              </a:rPr>
              <a:pPr/>
              <a:t>6</a:t>
            </a:fld>
            <a:endParaRPr lang="en-US" altLang="en-US" sz="1200">
              <a:latin typeface="Times"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FEE6DCA-4B49-9443-8D87-C87D3A6716F4}" type="slidenum">
              <a:rPr lang="en-US" altLang="en-US" sz="1200">
                <a:latin typeface="Times" charset="0"/>
              </a:rPr>
              <a:pPr/>
              <a:t>62</a:t>
            </a:fld>
            <a:endParaRPr lang="en-US" altLang="en-US" sz="1200">
              <a:latin typeface="Times" charset="0"/>
            </a:endParaRPr>
          </a:p>
        </p:txBody>
      </p:sp>
      <p:sp>
        <p:nvSpPr>
          <p:cNvPr id="125954"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125955"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anything inside this code block, that means inside these braces,</a:t>
            </a:r>
          </a:p>
          <a:p>
            <a:r>
              <a:rPr lang="en-US" altLang="en-US" dirty="0">
                <a:latin typeface="Times New Roman" charset="0"/>
              </a:rPr>
              <a:t>I will repeat N times. where N is a number I specify.</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5EF4957-0180-0A4B-9EA9-E390D3D83376}" type="slidenum">
              <a:rPr lang="en-US" altLang="en-US" sz="1200">
                <a:latin typeface="Times" charset="0"/>
              </a:rPr>
              <a:pPr/>
              <a:t>63</a:t>
            </a:fld>
            <a:endParaRPr lang="en-US" altLang="en-US" sz="1200">
              <a:latin typeface="Times" charset="0"/>
            </a:endParaRPr>
          </a:p>
        </p:txBody>
      </p:sp>
      <p:sp>
        <p:nvSpPr>
          <p:cNvPr id="126978" name="Rectangle 2"/>
          <p:cNvSpPr>
            <a:spLocks noGrp="1" noRot="1" noChangeAspect="1" noChangeArrowheads="1" noTextEdit="1"/>
          </p:cNvSpPr>
          <p:nvPr>
            <p:ph type="sldImg"/>
          </p:nvPr>
        </p:nvSpPr>
        <p:spPr>
          <a:xfrm>
            <a:off x="1127125" y="711200"/>
            <a:ext cx="4603750" cy="3454400"/>
          </a:xfrm>
          <a:solidFill>
            <a:srgbClr val="FFFFFF"/>
          </a:solidFill>
          <a:ln/>
        </p:spPr>
      </p:sp>
      <p:sp>
        <p:nvSpPr>
          <p:cNvPr id="126979" name="Rectangle 3"/>
          <p:cNvSpPr>
            <a:spLocks noGrp="1" noChangeArrowheads="1"/>
          </p:cNvSpPr>
          <p:nvPr>
            <p:ph type="body" idx="1"/>
          </p:nvPr>
        </p:nvSpPr>
        <p:spPr>
          <a:xfrm>
            <a:off x="914400" y="4368800"/>
            <a:ext cx="5029200" cy="4064000"/>
          </a:xfrm>
          <a:solidFill>
            <a:srgbClr val="FFFFFF"/>
          </a:solidFill>
          <a:ln>
            <a:solidFill>
              <a:srgbClr val="000000"/>
            </a:solidFill>
          </a:ln>
        </p:spPr>
        <p:txBody>
          <a:bodyPr/>
          <a:lstStyle/>
          <a:p>
            <a:r>
              <a:rPr lang="en-US" altLang="en-US" dirty="0">
                <a:latin typeface="Times New Roman" charset="0"/>
              </a:rPr>
              <a:t>Defining new commands to keep our code clean, that was us defining </a:t>
            </a:r>
            <a:r>
              <a:rPr lang="en-US" altLang="en-US" dirty="0" err="1">
                <a:latin typeface="Times New Roman" charset="0"/>
              </a:rPr>
              <a:t>turnRight</a:t>
            </a:r>
            <a:r>
              <a:rPr lang="en-US" altLang="en-US" dirty="0">
                <a:latin typeface="Times New Roman" charset="0"/>
              </a:rPr>
              <a:t>() and being able to use that instead of three </a:t>
            </a:r>
            <a:r>
              <a:rPr lang="en-US" altLang="en-US" dirty="0" err="1">
                <a:latin typeface="Times New Roman" charset="0"/>
              </a:rPr>
              <a:t>turnLefts</a:t>
            </a:r>
            <a:endParaRPr lang="en-US" altLang="en-US" dirty="0">
              <a:latin typeface="Times New Roman" charset="0"/>
            </a:endParaRPr>
          </a:p>
          <a:p>
            <a:endParaRPr lang="en-US" altLang="en-US" dirty="0">
              <a:latin typeface="Times New Roman" charset="0"/>
            </a:endParaRPr>
          </a:p>
          <a:p>
            <a:r>
              <a:rPr lang="en-US" altLang="en-US" dirty="0">
                <a:latin typeface="Times New Roman" charset="0"/>
              </a:rPr>
              <a:t>Repeat something exactly N times.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a:ln/>
        </p:spPr>
      </p:sp>
      <p:sp>
        <p:nvSpPr>
          <p:cNvPr id="1239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Times New Roman" charset="0"/>
              </a:rPr>
              <a:t>It's your turn to become wizards!</a:t>
            </a:r>
          </a:p>
        </p:txBody>
      </p:sp>
      <p:sp>
        <p:nvSpPr>
          <p:cNvPr id="1239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9FDE378-8209-7744-900D-5A7C8AE16E55}" type="slidenum">
              <a:rPr lang="en-US" altLang="en-US" sz="1200">
                <a:latin typeface="Times" charset="0"/>
              </a:rPr>
              <a:pPr/>
              <a:t>66</a:t>
            </a:fld>
            <a:endParaRPr lang="en-US" altLang="en-US" sz="1200">
              <a:latin typeface="Times" charset="0"/>
            </a:endParaRPr>
          </a:p>
        </p:txBody>
      </p:sp>
    </p:spTree>
    <p:extLst>
      <p:ext uri="{BB962C8B-B14F-4D97-AF65-F5344CB8AC3E}">
        <p14:creationId xmlns:p14="http://schemas.microsoft.com/office/powerpoint/2010/main" val="4167385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a:ln/>
        </p:spPr>
      </p:sp>
      <p:sp>
        <p:nvSpPr>
          <p:cNvPr id="1239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ndParaRPr>
          </a:p>
        </p:txBody>
      </p:sp>
      <p:sp>
        <p:nvSpPr>
          <p:cNvPr id="1239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9FDE378-8209-7744-900D-5A7C8AE16E55}" type="slidenum">
              <a:rPr lang="en-US" altLang="en-US" sz="1200">
                <a:latin typeface="Times" charset="0"/>
              </a:rPr>
              <a:pPr/>
              <a:t>68</a:t>
            </a:fld>
            <a:endParaRPr lang="en-US" altLang="en-US" sz="1200">
              <a:latin typeface="Times" charset="0"/>
            </a:endParaRPr>
          </a:p>
        </p:txBody>
      </p:sp>
    </p:spTree>
    <p:extLst>
      <p:ext uri="{BB962C8B-B14F-4D97-AF65-F5344CB8AC3E}">
        <p14:creationId xmlns:p14="http://schemas.microsoft.com/office/powerpoint/2010/main" val="16243411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the ancient city of </a:t>
            </a:r>
            <a:r>
              <a:rPr lang="en-US" dirty="0" err="1"/>
              <a:t>Efes</a:t>
            </a:r>
            <a:r>
              <a:rPr lang="en-US" dirty="0"/>
              <a:t>, by building columns of beepers.</a:t>
            </a:r>
          </a:p>
          <a:p>
            <a:r>
              <a:rPr lang="en-US" dirty="0"/>
              <a:t>(Temple of Artemis), Izmir</a:t>
            </a:r>
          </a:p>
        </p:txBody>
      </p:sp>
      <p:sp>
        <p:nvSpPr>
          <p:cNvPr id="4" name="Slide Number Placeholder 3"/>
          <p:cNvSpPr>
            <a:spLocks noGrp="1"/>
          </p:cNvSpPr>
          <p:nvPr>
            <p:ph type="sldNum" sz="quarter" idx="5"/>
          </p:nvPr>
        </p:nvSpPr>
        <p:spPr/>
        <p:txBody>
          <a:bodyPr/>
          <a:lstStyle/>
          <a:p>
            <a:pPr>
              <a:defRPr/>
            </a:pPr>
            <a:fld id="{84A9143E-C0A6-6C42-A5BD-001B72EEB27F}" type="slidenum">
              <a:rPr lang="en-US" altLang="en-US" smtClean="0"/>
              <a:pPr>
                <a:defRPr/>
              </a:pPr>
              <a:t>69</a:t>
            </a:fld>
            <a:endParaRPr lang="en-US" altLang="en-US"/>
          </a:p>
        </p:txBody>
      </p:sp>
    </p:spTree>
    <p:extLst>
      <p:ext uri="{BB962C8B-B14F-4D97-AF65-F5344CB8AC3E}">
        <p14:creationId xmlns:p14="http://schemas.microsoft.com/office/powerpoint/2010/main" val="10246029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charset="0"/>
              </a:rPr>
              <a:t>First, it is okay! Everyone learns at a different pace.</a:t>
            </a:r>
          </a:p>
          <a:p>
            <a:endParaRPr lang="en-US" altLang="en-US">
              <a:latin typeface="Times New Roman" charset="0"/>
            </a:endParaRPr>
          </a:p>
          <a:p>
            <a:r>
              <a:rPr lang="en-US" altLang="en-US">
                <a:latin typeface="Times New Roman" charset="0"/>
              </a:rPr>
              <a:t>Ask for help.</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AB47CEA-3CA0-B643-8C49-2B9A45DD4BB6}" type="slidenum">
              <a:rPr lang="en-US" altLang="en-US" sz="1200">
                <a:latin typeface="Times" charset="0"/>
              </a:rPr>
              <a:pPr/>
              <a:t>70</a:t>
            </a:fld>
            <a:endParaRPr lang="en-US" altLang="en-US" sz="1200">
              <a:latin typeface="Times" charset="0"/>
            </a:endParaRPr>
          </a:p>
        </p:txBody>
      </p:sp>
    </p:spTree>
    <p:extLst>
      <p:ext uri="{BB962C8B-B14F-4D97-AF65-F5344CB8AC3E}">
        <p14:creationId xmlns:p14="http://schemas.microsoft.com/office/powerpoint/2010/main" val="389685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Schedule is fluid</a:t>
            </a:r>
          </a:p>
          <a:p>
            <a:r>
              <a:rPr lang="en-US" altLang="en-US" dirty="0">
                <a:latin typeface="Times New Roman" charset="0"/>
              </a:rPr>
              <a:t>Explain purpose of lab/section.</a:t>
            </a:r>
          </a:p>
          <a:p>
            <a:r>
              <a:rPr lang="en-US" altLang="en-US" dirty="0">
                <a:latin typeface="Times New Roman" charset="0"/>
              </a:rPr>
              <a:t>Learn by doing!!</a:t>
            </a:r>
          </a:p>
          <a:p>
            <a:endParaRPr lang="en-US" altLang="en-US" dirty="0">
              <a:latin typeface="Times New Roman" charset="0"/>
            </a:endParaRPr>
          </a:p>
          <a:p>
            <a:r>
              <a:rPr lang="en-US" altLang="en-US" dirty="0">
                <a:latin typeface="Times New Roman" charset="0"/>
              </a:rPr>
              <a:t>leave the lab for a bit, </a:t>
            </a:r>
          </a:p>
          <a:p>
            <a:r>
              <a:rPr lang="en-US" altLang="en-US" dirty="0">
                <a:latin typeface="Times New Roman" charset="0"/>
              </a:rPr>
              <a:t>Step away from the computer and think</a:t>
            </a:r>
          </a:p>
          <a:p>
            <a:endParaRPr lang="en-US" altLang="en-US" dirty="0">
              <a:latin typeface="Times New Roman" charset="0"/>
            </a:endParaRPr>
          </a:p>
          <a:p>
            <a:r>
              <a:rPr lang="en-US" altLang="en-US" dirty="0">
                <a:latin typeface="Times New Roman" charset="0"/>
              </a:rPr>
              <a:t>blue portion </a:t>
            </a:r>
          </a:p>
          <a:p>
            <a:endParaRPr lang="en-US" altLang="en-US" dirty="0">
              <a:latin typeface="Times New Roman" charset="0"/>
            </a:endParaRPr>
          </a:p>
          <a:p>
            <a:r>
              <a:rPr lang="en-US" altLang="en-US" dirty="0">
                <a:latin typeface="Times New Roman" charset="0"/>
              </a:rPr>
              <a:t>so that's the daily schedule, which is on your nametag. it will be a bit fluid</a:t>
            </a: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4A315243-246C-CC4F-9CB4-A4C7F5A63511}" type="slidenum">
              <a:rPr lang="en-US" altLang="en-US" sz="1200">
                <a:latin typeface="Times" charset="0"/>
              </a:rPr>
              <a:pPr/>
              <a:t>7</a:t>
            </a:fld>
            <a:endParaRPr lang="en-US" altLang="en-US" sz="1200">
              <a:latin typeface="Times" charset="0"/>
            </a:endParaRPr>
          </a:p>
        </p:txBody>
      </p:sp>
    </p:spTree>
    <p:extLst>
      <p:ext uri="{BB962C8B-B14F-4D97-AF65-F5344CB8AC3E}">
        <p14:creationId xmlns:p14="http://schemas.microsoft.com/office/powerpoint/2010/main" val="1273207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Play tennis, like watching all cartoons, and I love learning languages and computer science. I also think Turkish food is the best food in the world.</a:t>
            </a:r>
          </a:p>
          <a:p>
            <a:endParaRPr lang="en-US" altLang="en-US" dirty="0">
              <a:latin typeface="Times New Roman" charset="0"/>
            </a:endParaRPr>
          </a:p>
          <a:p>
            <a:r>
              <a:rPr lang="en-US" altLang="en-US" dirty="0">
                <a:latin typeface="Times New Roman" charset="0"/>
              </a:rPr>
              <a:t>a wonderful bridge that crosses the </a:t>
            </a:r>
            <a:r>
              <a:rPr lang="en-US" altLang="en-US" dirty="0" err="1">
                <a:latin typeface="Times New Roman" charset="0"/>
              </a:rPr>
              <a:t>Bosphorus</a:t>
            </a:r>
            <a:r>
              <a:rPr lang="en-US" altLang="en-US" dirty="0">
                <a:latin typeface="Times New Roman" charset="0"/>
              </a:rPr>
              <a:t> river</a:t>
            </a:r>
          </a:p>
          <a:p>
            <a:endParaRPr lang="en-US" altLang="en-US" dirty="0">
              <a:latin typeface="Times New Roman" charset="0"/>
            </a:endParaRPr>
          </a:p>
          <a:p>
            <a:r>
              <a:rPr lang="en-US" altLang="en-US" dirty="0">
                <a:latin typeface="Times New Roman" charset="0"/>
              </a:rPr>
              <a:t>but back to Stanford.</a:t>
            </a:r>
          </a:p>
          <a:p>
            <a:r>
              <a:rPr lang="en-US" altLang="en-US" dirty="0">
                <a:latin typeface="Times New Roman" charset="0"/>
              </a:rPr>
              <a:t>a lot of my interest in learning and teaching CS</a:t>
            </a:r>
          </a:p>
          <a:p>
            <a:endParaRPr lang="en-US" altLang="en-US" dirty="0">
              <a:latin typeface="Times New Roman" charset="0"/>
            </a:endParaRP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E884ADC-97B6-944D-A8CB-FFC36004FDBF}" type="slidenum">
              <a:rPr lang="en-US" altLang="en-US" sz="1200">
                <a:latin typeface="Times" charset="0"/>
              </a:rPr>
              <a:pPr/>
              <a:t>8</a:t>
            </a:fld>
            <a:endParaRPr lang="en-US" altLang="en-US" sz="1200">
              <a:latin typeface="Time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I currently teach computer science at Stanford.</a:t>
            </a:r>
          </a:p>
          <a:p>
            <a:endParaRPr lang="en-US" altLang="en-US" dirty="0">
              <a:latin typeface="Times New Roman" charset="0"/>
            </a:endParaRPr>
          </a:p>
          <a:p>
            <a:r>
              <a:rPr lang="en-US" altLang="en-US" dirty="0">
                <a:latin typeface="Times New Roman" charset="0"/>
              </a:rPr>
              <a:t>Did Masters and PhD in Electrical Engineering at Stanford.</a:t>
            </a:r>
          </a:p>
          <a:p>
            <a:endParaRPr lang="en-US" altLang="en-US" dirty="0">
              <a:latin typeface="Times New Roman" charset="0"/>
            </a:endParaRPr>
          </a:p>
          <a:p>
            <a:r>
              <a:rPr lang="en-US" altLang="en-US" dirty="0">
                <a:latin typeface="Times New Roman" charset="0"/>
              </a:rPr>
              <a:t>I first started computer science in my first year of university. </a:t>
            </a:r>
          </a:p>
          <a:p>
            <a:r>
              <a:rPr lang="en-US" altLang="en-US" dirty="0">
                <a:latin typeface="Times New Roman" charset="0"/>
              </a:rPr>
              <a:t>How much experience did I have when I first did this material? Basically nothing.</a:t>
            </a:r>
          </a:p>
          <a:p>
            <a:r>
              <a:rPr lang="en-US" altLang="en-US" dirty="0">
                <a:latin typeface="Times New Roman" charset="0"/>
              </a:rPr>
              <a:t>It was difficult for me too.</a:t>
            </a:r>
          </a:p>
          <a:p>
            <a:endParaRPr lang="en-US" altLang="en-US" dirty="0">
              <a:latin typeface="Times New Roman" charset="0"/>
            </a:endParaRPr>
          </a:p>
          <a:p>
            <a:r>
              <a:rPr lang="en-US" altLang="en-US" dirty="0">
                <a:latin typeface="Times New Roman" charset="0"/>
              </a:rPr>
              <a:t>And then I worked on computer science and electrical engineering all through school, until I joined CS Bridge three years ago, when it first came to </a:t>
            </a:r>
            <a:r>
              <a:rPr lang="en-US" altLang="en-US" dirty="0" err="1">
                <a:latin typeface="Times New Roman" charset="0"/>
              </a:rPr>
              <a:t>Koç</a:t>
            </a:r>
            <a:r>
              <a:rPr lang="en-US" altLang="en-US" dirty="0">
                <a:latin typeface="Times New Roman" charset="0"/>
              </a:rPr>
              <a:t>. And that experience really transformed me, because I saw how much of an impact computer science can have on all of you. And that’s why I’m teaching today.</a:t>
            </a:r>
          </a:p>
          <a:p>
            <a:endParaRPr lang="en-US" altLang="en-US" dirty="0">
              <a:latin typeface="Times New Roman" charset="0"/>
            </a:endParaRPr>
          </a:p>
          <a:p>
            <a:r>
              <a:rPr lang="en-US" altLang="en-US" dirty="0">
                <a:latin typeface="Times New Roman" charset="0"/>
              </a:rPr>
              <a:t>this course material comes from the introductory CS course at Stanford and </a:t>
            </a:r>
            <a:r>
              <a:rPr lang="en-US" altLang="en-US" dirty="0" err="1">
                <a:latin typeface="Times New Roman" charset="0"/>
              </a:rPr>
              <a:t>Koc</a:t>
            </a:r>
            <a:r>
              <a:rPr lang="en-US" altLang="en-US" dirty="0">
                <a:latin typeface="Times New Roman" charset="0"/>
              </a:rPr>
              <a:t>. And so it's challenging, </a:t>
            </a:r>
          </a:p>
          <a:p>
            <a:r>
              <a:rPr lang="en-US" altLang="en-US" dirty="0">
                <a:latin typeface="Times New Roman" charset="0"/>
              </a:rPr>
              <a:t>We want all of you to be successful</a:t>
            </a:r>
          </a:p>
          <a:p>
            <a:r>
              <a:rPr lang="en-US" altLang="en-US" dirty="0">
                <a:latin typeface="Times New Roman" charset="0"/>
              </a:rPr>
              <a:t>That</a:t>
            </a:r>
            <a:r>
              <a:rPr lang="fr-FR" altLang="en-US" dirty="0">
                <a:latin typeface="Times New Roman" charset="0"/>
              </a:rPr>
              <a:t>’</a:t>
            </a:r>
            <a:r>
              <a:rPr lang="en-US" altLang="en-US" dirty="0">
                <a:latin typeface="Times New Roman" charset="0"/>
              </a:rPr>
              <a:t>s why we have such a large course staff</a:t>
            </a:r>
          </a:p>
          <a:p>
            <a:r>
              <a:rPr lang="en-US" altLang="en-US" dirty="0">
                <a:latin typeface="Times New Roman" charset="0"/>
              </a:rPr>
              <a:t>to support your own journey in computer science.</a:t>
            </a:r>
          </a:p>
          <a:p>
            <a:r>
              <a:rPr lang="en-US" altLang="en-US" dirty="0">
                <a:latin typeface="Times New Roman" charset="0"/>
              </a:rPr>
              <a:t>Not competing against anyone but yourself. Everyone can win!</a:t>
            </a:r>
          </a:p>
          <a:p>
            <a:endParaRPr lang="en-US" altLang="en-US" dirty="0">
              <a:latin typeface="Times New Roman" charset="0"/>
            </a:endParaRPr>
          </a:p>
        </p:txBody>
      </p:sp>
      <p:sp>
        <p:nvSpPr>
          <p:cNvPr id="307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35E909A-F031-7B45-8DF7-53183898F0D6}" type="slidenum">
              <a:rPr lang="en-US" altLang="en-US" sz="1200">
                <a:latin typeface="Times" charset="0"/>
              </a:rPr>
              <a:pPr/>
              <a:t>9</a:t>
            </a:fld>
            <a:endParaRPr lang="en-US" altLang="en-US" sz="1200">
              <a:latin typeface="Time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25038" y="4455620"/>
            <a:ext cx="7543800" cy="1143000"/>
          </a:xfrm>
        </p:spPr>
        <p:txBody>
          <a:bodyPr lIns="91440" rIns="91440">
            <a:normAutofit/>
          </a:bodyPr>
          <a:lstStyle>
            <a:lvl1pPr marL="0" indent="0" algn="l">
              <a:buNone/>
              <a:defRPr sz="1800" cap="none" spc="150" baseline="0">
                <a:solidFill>
                  <a:schemeClr val="tx2"/>
                </a:solidFill>
                <a:latin typeface="+mj-lt"/>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add subtitle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F1DB56C-E365-834D-88E4-495545BFC67E}"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130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Review">
    <p:spTree>
      <p:nvGrpSpPr>
        <p:cNvPr id="1" name=""/>
        <p:cNvGrpSpPr/>
        <p:nvPr/>
      </p:nvGrpSpPr>
      <p:grpSpPr>
        <a:xfrm>
          <a:off x="0" y="0"/>
          <a:ext cx="0" cy="0"/>
          <a:chOff x="0" y="0"/>
          <a:chExt cx="0" cy="0"/>
        </a:xfrm>
      </p:grpSpPr>
      <p:sp>
        <p:nvSpPr>
          <p:cNvPr id="8" name="Rectangle 7"/>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3507" y="5590677"/>
            <a:ext cx="950495" cy="1267327"/>
          </a:xfrm>
          <a:prstGeom prst="rect">
            <a:avLst/>
          </a:prstGeom>
        </p:spPr>
      </p:pic>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62012" y="1133348"/>
            <a:ext cx="8272914" cy="5122072"/>
          </a:xfrm>
        </p:spPr>
        <p:txBody>
          <a:bodyPr/>
          <a:lstStyle>
            <a:lvl1pPr marL="0" indent="0">
              <a:buNone/>
              <a:tabLst>
                <a:tab pos="380981" algn="l"/>
              </a:tabLst>
              <a:defRPr sz="2100">
                <a:latin typeface="+mj-lt"/>
              </a:defRPr>
            </a:lvl1pPr>
            <a:lvl2pPr>
              <a:defRPr sz="21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10" name="Rectangle 9">
            <a:extLst>
              <a:ext uri="{FF2B5EF4-FFF2-40B4-BE49-F238E27FC236}">
                <a16:creationId xmlns:a16="http://schemas.microsoft.com/office/drawing/2014/main" id="{FE1399B7-2B45-BE48-B49B-23F4495BC0D6}"/>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1" name="Picture 10">
            <a:extLst>
              <a:ext uri="{FF2B5EF4-FFF2-40B4-BE49-F238E27FC236}">
                <a16:creationId xmlns:a16="http://schemas.microsoft.com/office/drawing/2014/main" id="{F52E677C-ABB0-CF4C-A506-22349FA80D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3507" y="5590677"/>
            <a:ext cx="950495" cy="1267327"/>
          </a:xfrm>
          <a:prstGeom prst="rect">
            <a:avLst/>
          </a:prstGeom>
        </p:spPr>
      </p:pic>
    </p:spTree>
    <p:extLst>
      <p:ext uri="{BB962C8B-B14F-4D97-AF65-F5344CB8AC3E}">
        <p14:creationId xmlns:p14="http://schemas.microsoft.com/office/powerpoint/2010/main" val="139276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83682" y="1113425"/>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10" name="TextBox 9"/>
          <p:cNvSpPr txBox="1"/>
          <p:nvPr/>
        </p:nvSpPr>
        <p:spPr>
          <a:xfrm>
            <a:off x="8056328" y="5461254"/>
            <a:ext cx="878305" cy="923330"/>
          </a:xfrm>
          <a:prstGeom prst="rect">
            <a:avLst/>
          </a:prstGeom>
          <a:noFill/>
        </p:spPr>
        <p:txBody>
          <a:bodyPr wrap="square" rtlCol="0">
            <a:spAutoFit/>
          </a:bodyPr>
          <a:lstStyle/>
          <a:p>
            <a:r>
              <a:rPr lang="en-US" sz="5400" dirty="0">
                <a:solidFill>
                  <a:schemeClr val="tx1">
                    <a:lumMod val="75000"/>
                    <a:lumOff val="25000"/>
                  </a:schemeClr>
                </a:solidFill>
                <a:latin typeface="+mj-lt"/>
              </a:rPr>
              <a:t>🤔</a:t>
            </a:r>
          </a:p>
        </p:txBody>
      </p:sp>
      <p:sp>
        <p:nvSpPr>
          <p:cNvPr id="7" name="Content Placeholder 2"/>
          <p:cNvSpPr>
            <a:spLocks noGrp="1"/>
          </p:cNvSpPr>
          <p:nvPr>
            <p:ph idx="13"/>
          </p:nvPr>
        </p:nvSpPr>
        <p:spPr>
          <a:xfrm>
            <a:off x="462014" y="3191820"/>
            <a:ext cx="8272913" cy="2945332"/>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
        <p:nvSpPr>
          <p:cNvPr id="11" name="Rectangle 10">
            <a:extLst>
              <a:ext uri="{FF2B5EF4-FFF2-40B4-BE49-F238E27FC236}">
                <a16:creationId xmlns:a16="http://schemas.microsoft.com/office/drawing/2014/main" id="{3C007ABC-D176-5E49-939B-010207401C44}"/>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TextBox 11">
            <a:extLst>
              <a:ext uri="{FF2B5EF4-FFF2-40B4-BE49-F238E27FC236}">
                <a16:creationId xmlns:a16="http://schemas.microsoft.com/office/drawing/2014/main" id="{CABC8EB1-33FC-464F-9E7B-D99AEDF7ABDC}"/>
              </a:ext>
            </a:extLst>
          </p:cNvPr>
          <p:cNvSpPr txBox="1"/>
          <p:nvPr/>
        </p:nvSpPr>
        <p:spPr>
          <a:xfrm>
            <a:off x="8056328" y="5461254"/>
            <a:ext cx="878305" cy="923330"/>
          </a:xfrm>
          <a:prstGeom prst="rect">
            <a:avLst/>
          </a:prstGeom>
          <a:noFill/>
        </p:spPr>
        <p:txBody>
          <a:bodyPr wrap="square" rtlCol="0">
            <a:spAutoFit/>
          </a:bodyPr>
          <a:lstStyle/>
          <a:p>
            <a:r>
              <a:rPr lang="en-US" sz="5400" dirty="0">
                <a:solidFill>
                  <a:schemeClr val="tx1">
                    <a:lumMod val="75000"/>
                    <a:lumOff val="25000"/>
                  </a:schemeClr>
                </a:solidFill>
                <a:latin typeface="+mj-lt"/>
              </a:rPr>
              <a:t>🤔</a:t>
            </a:r>
          </a:p>
        </p:txBody>
      </p:sp>
    </p:spTree>
    <p:extLst>
      <p:ext uri="{BB962C8B-B14F-4D97-AF65-F5344CB8AC3E}">
        <p14:creationId xmlns:p14="http://schemas.microsoft.com/office/powerpoint/2010/main" val="1283239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948570A6-F2CE-F247-AAAA-81F90D90BB25}" type="slidenum">
              <a:rPr lang="en-US" altLang="en-US" smtClean="0"/>
              <a:pPr>
                <a:defRPr/>
              </a:pPr>
              <a:t>‹#›</a:t>
            </a:fld>
            <a:endParaRPr lang="en-US" altLang="en-US"/>
          </a:p>
        </p:txBody>
      </p:sp>
    </p:spTree>
    <p:extLst>
      <p:ext uri="{BB962C8B-B14F-4D97-AF65-F5344CB8AC3E}">
        <p14:creationId xmlns:p14="http://schemas.microsoft.com/office/powerpoint/2010/main" val="377430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948570A6-F2CE-F247-AAAA-81F90D90BB25}" type="slidenum">
              <a:rPr lang="en-US" altLang="en-US" smtClean="0"/>
              <a:pPr>
                <a:defRPr/>
              </a:pPr>
              <a:t>‹#›</a:t>
            </a:fld>
            <a:endParaRPr lang="en-US" altLang="en-US"/>
          </a:p>
        </p:txBody>
      </p:sp>
    </p:spTree>
    <p:extLst>
      <p:ext uri="{BB962C8B-B14F-4D97-AF65-F5344CB8AC3E}">
        <p14:creationId xmlns:p14="http://schemas.microsoft.com/office/powerpoint/2010/main" val="4157389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5"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1"/>
            <a:ext cx="2400300" cy="3379124"/>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a:p>
        </p:txBody>
      </p:sp>
      <p:sp>
        <p:nvSpPr>
          <p:cNvPr id="6" name="Footer Placeholder 5"/>
          <p:cNvSpPr>
            <a:spLocks noGrp="1"/>
          </p:cNvSpPr>
          <p:nvPr>
            <p:ph type="ftr" sz="quarter" idx="11"/>
          </p:nvPr>
        </p:nvSpPr>
        <p:spPr>
          <a:xfrm>
            <a:off x="3600450" y="6459789"/>
            <a:ext cx="348615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85A9D023-45EB-F24B-ADB1-96A598FB4766}" type="slidenum">
              <a:rPr lang="en-US" altLang="en-US" smtClean="0"/>
              <a:pPr>
                <a:defRPr/>
              </a:pPr>
              <a:t>‹#›</a:t>
            </a:fld>
            <a:endParaRPr lang="en-US" altLang="en-US"/>
          </a:p>
        </p:txBody>
      </p:sp>
    </p:spTree>
    <p:extLst>
      <p:ext uri="{BB962C8B-B14F-4D97-AF65-F5344CB8AC3E}">
        <p14:creationId xmlns:p14="http://schemas.microsoft.com/office/powerpoint/2010/main" val="3543444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4" y="1"/>
            <a:ext cx="9143989" cy="4915076"/>
          </a:xfrm>
          <a:solidFill>
            <a:schemeClr val="accent2"/>
          </a:solidFill>
        </p:spPr>
        <p:txBody>
          <a:bodyPr lIns="457200" tIns="457200" anchor="t"/>
          <a:lstStyle>
            <a:lvl1pPr marL="0" indent="0">
              <a:buNone/>
              <a:defRPr sz="2400">
                <a:solidFill>
                  <a:schemeClr val="bg1"/>
                </a:solidFill>
              </a:defRPr>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1679344-D37F-384B-B8CC-A5EFA996341E}" type="slidenum">
              <a:rPr lang="en-US" altLang="en-US" smtClean="0"/>
              <a:pPr>
                <a:defRPr/>
              </a:pPr>
              <a:t>‹#›</a:t>
            </a:fld>
            <a:endParaRPr lang="en-US" altLang="en-US"/>
          </a:p>
        </p:txBody>
      </p:sp>
    </p:spTree>
    <p:extLst>
      <p:ext uri="{BB962C8B-B14F-4D97-AF65-F5344CB8AC3E}">
        <p14:creationId xmlns:p14="http://schemas.microsoft.com/office/powerpoint/2010/main" val="2239626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3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2B0523E-AEF0-CD48-9F2F-7AE5E7A600AE}" type="slidenum">
              <a:rPr lang="en-US" altLang="en-US" smtClean="0"/>
              <a:pPr>
                <a:defRPr/>
              </a:pPr>
              <a:t>‹#›</a:t>
            </a:fld>
            <a:endParaRPr lang="en-US" altLang="en-US"/>
          </a:p>
        </p:txBody>
      </p:sp>
    </p:spTree>
    <p:extLst>
      <p:ext uri="{BB962C8B-B14F-4D97-AF65-F5344CB8AC3E}">
        <p14:creationId xmlns:p14="http://schemas.microsoft.com/office/powerpoint/2010/main" val="3580216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2"/>
            <a:ext cx="1971675" cy="5757421"/>
          </a:xfrm>
        </p:spPr>
        <p:txBody>
          <a:bodyPr vert="eaVert">
            <a:normAutofit/>
          </a:bodyPr>
          <a:lstStyle>
            <a:lvl1pPr>
              <a:defRPr sz="33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2" y="414781"/>
            <a:ext cx="5800725" cy="5757423"/>
          </a:xfrm>
        </p:spPr>
        <p:txBody>
          <a:bodyPr vert="eaVert" lIns="45720" tIns="0" rIns="45720" bIns="0"/>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93C9B30-D568-8340-8A26-FE770A4E3D43}" type="slidenum">
              <a:rPr lang="en-US" altLang="en-US" smtClean="0"/>
              <a:pPr>
                <a:defRPr/>
              </a:pPr>
              <a:t>‹#›</a:t>
            </a:fld>
            <a:endParaRPr lang="en-US" altLang="en-US"/>
          </a:p>
        </p:txBody>
      </p:sp>
    </p:spTree>
    <p:extLst>
      <p:ext uri="{BB962C8B-B14F-4D97-AF65-F5344CB8AC3E}">
        <p14:creationId xmlns:p14="http://schemas.microsoft.com/office/powerpoint/2010/main" val="220192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Example/Solut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72847" y="1133348"/>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7" name="Content Placeholder 2"/>
          <p:cNvSpPr>
            <a:spLocks noGrp="1"/>
          </p:cNvSpPr>
          <p:nvPr>
            <p:ph idx="13"/>
          </p:nvPr>
        </p:nvSpPr>
        <p:spPr>
          <a:xfrm>
            <a:off x="462013" y="3211742"/>
            <a:ext cx="8272913" cy="3043676"/>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Tree>
    <p:extLst>
      <p:ext uri="{BB962C8B-B14F-4D97-AF65-F5344CB8AC3E}">
        <p14:creationId xmlns:p14="http://schemas.microsoft.com/office/powerpoint/2010/main" val="2455512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Discuss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83682" y="1113425"/>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10" name="TextBox 9"/>
          <p:cNvSpPr txBox="1"/>
          <p:nvPr/>
        </p:nvSpPr>
        <p:spPr>
          <a:xfrm>
            <a:off x="8056328" y="5461254"/>
            <a:ext cx="878305" cy="923330"/>
          </a:xfrm>
          <a:prstGeom prst="rect">
            <a:avLst/>
          </a:prstGeom>
          <a:noFill/>
        </p:spPr>
        <p:txBody>
          <a:bodyPr wrap="square" rtlCol="0">
            <a:spAutoFit/>
          </a:bodyPr>
          <a:lstStyle/>
          <a:p>
            <a:r>
              <a:rPr lang="en-US" sz="5400" dirty="0">
                <a:solidFill>
                  <a:schemeClr val="tx1">
                    <a:lumMod val="75000"/>
                    <a:lumOff val="25000"/>
                  </a:schemeClr>
                </a:solidFill>
                <a:latin typeface="+mj-lt"/>
              </a:rPr>
              <a:t>🤔</a:t>
            </a:r>
          </a:p>
        </p:txBody>
      </p:sp>
      <p:sp>
        <p:nvSpPr>
          <p:cNvPr id="7" name="Content Placeholder 2"/>
          <p:cNvSpPr>
            <a:spLocks noGrp="1"/>
          </p:cNvSpPr>
          <p:nvPr>
            <p:ph idx="13"/>
          </p:nvPr>
        </p:nvSpPr>
        <p:spPr>
          <a:xfrm>
            <a:off x="462014" y="3191820"/>
            <a:ext cx="8272913" cy="2945332"/>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Tree>
    <p:extLst>
      <p:ext uri="{BB962C8B-B14F-4D97-AF65-F5344CB8AC3E}">
        <p14:creationId xmlns:p14="http://schemas.microsoft.com/office/powerpoint/2010/main" val="4169057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hapt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140CA8-4A28-684A-BF27-BCB491A6560B}"/>
              </a:ext>
            </a:extLst>
          </p:cNvPr>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825038" y="4455620"/>
            <a:ext cx="7543800" cy="1143000"/>
          </a:xfrm>
        </p:spPr>
        <p:txBody>
          <a:bodyPr lIns="91440" rIns="91440">
            <a:normAutofit/>
          </a:bodyPr>
          <a:lstStyle>
            <a:lvl1pPr marL="0" indent="0" algn="l">
              <a:buNone/>
              <a:defRPr sz="1800" cap="none" spc="150" baseline="0">
                <a:solidFill>
                  <a:schemeClr val="tx2"/>
                </a:solidFill>
                <a:latin typeface="+mj-lt"/>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add subtitle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12432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62012" y="1133347"/>
            <a:ext cx="8272914" cy="4779559"/>
          </a:xfrm>
        </p:spPr>
        <p:txBody>
          <a:bodyPr/>
          <a:lstStyle>
            <a:lvl1pPr>
              <a:defRPr sz="2100">
                <a:latin typeface="+mj-lt"/>
              </a:defRPr>
            </a:lvl1pPr>
            <a:lvl2pPr marL="345281" indent="-195263">
              <a:buFont typeface="Arial" panose="020B0604020202020204" pitchFamily="34" charset="0"/>
              <a:buChar char="•"/>
              <a:tabLst/>
              <a:defRPr sz="21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18AC055-7304-BB4A-B897-DFA4A46816A7}" type="slidenum">
              <a:rPr lang="en-US" altLang="en-US" smtClean="0"/>
              <a:pPr>
                <a:defRPr/>
              </a:pPr>
              <a:t>‹#›</a:t>
            </a:fld>
            <a:endParaRPr lang="en-US" altLang="en-US"/>
          </a:p>
        </p:txBody>
      </p:sp>
      <p:sp>
        <p:nvSpPr>
          <p:cNvPr id="9" name="Rectangle 8">
            <a:extLst>
              <a:ext uri="{FF2B5EF4-FFF2-40B4-BE49-F238E27FC236}">
                <a16:creationId xmlns:a16="http://schemas.microsoft.com/office/drawing/2014/main" id="{29A0CAFA-A2DA-5B46-A911-4F2114257DBD}"/>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413680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lnSpc>
                <a:spcPct val="100000"/>
              </a:lnSpc>
              <a:buNone/>
              <a:defRPr sz="1800" cap="all" spc="150" baseline="0">
                <a:solidFill>
                  <a:schemeClr val="tx2"/>
                </a:solidFill>
                <a:latin typeface="+mj-lt"/>
              </a:defRPr>
            </a:lvl1pPr>
            <a:lvl2pPr marL="342884" indent="0">
              <a:buNone/>
              <a:defRPr sz="1350">
                <a:solidFill>
                  <a:schemeClr val="tx1">
                    <a:tint val="75000"/>
                  </a:schemeClr>
                </a:solidFill>
              </a:defRPr>
            </a:lvl2pPr>
            <a:lvl3pPr marL="685766" indent="0">
              <a:buNone/>
              <a:defRPr sz="1200">
                <a:solidFill>
                  <a:schemeClr val="tx1">
                    <a:tint val="75000"/>
                  </a:schemeClr>
                </a:solidFill>
              </a:defRPr>
            </a:lvl3pPr>
            <a:lvl4pPr marL="1028649" indent="0">
              <a:buNone/>
              <a:defRPr sz="1050">
                <a:solidFill>
                  <a:schemeClr val="tx1">
                    <a:tint val="75000"/>
                  </a:schemeClr>
                </a:solidFill>
              </a:defRPr>
            </a:lvl4pPr>
            <a:lvl5pPr marL="1371532" indent="0">
              <a:buNone/>
              <a:defRPr sz="1050">
                <a:solidFill>
                  <a:schemeClr val="tx1">
                    <a:tint val="75000"/>
                  </a:schemeClr>
                </a:solidFill>
              </a:defRPr>
            </a:lvl5pPr>
            <a:lvl6pPr marL="1714415" indent="0">
              <a:buNone/>
              <a:defRPr sz="1050">
                <a:solidFill>
                  <a:schemeClr val="tx1">
                    <a:tint val="75000"/>
                  </a:schemeClr>
                </a:solidFill>
              </a:defRPr>
            </a:lvl6pPr>
            <a:lvl7pPr marL="2057297" indent="0">
              <a:buNone/>
              <a:defRPr sz="1050">
                <a:solidFill>
                  <a:schemeClr val="tx1">
                    <a:tint val="75000"/>
                  </a:schemeClr>
                </a:solidFill>
              </a:defRPr>
            </a:lvl7pPr>
            <a:lvl8pPr marL="2400180" indent="0">
              <a:buNone/>
              <a:defRPr sz="1050">
                <a:solidFill>
                  <a:schemeClr val="tx1">
                    <a:tint val="75000"/>
                  </a:schemeClr>
                </a:solidFill>
              </a:defRPr>
            </a:lvl8pPr>
            <a:lvl9pPr marL="2743064"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25984CF-ED44-9246-94E9-47108265BA86}"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84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itle 7"/>
          <p:cNvSpPr>
            <a:spLocks noGrp="1"/>
          </p:cNvSpPr>
          <p:nvPr>
            <p:ph type="title"/>
          </p:nvPr>
        </p:nvSpPr>
        <p:spPr>
          <a:xfrm>
            <a:off x="449983" y="270215"/>
            <a:ext cx="8296976" cy="717444"/>
          </a:xfrm>
        </p:spPr>
        <p:txBody>
          <a:bodyPr>
            <a:normAutofit/>
          </a:bodyPr>
          <a:lstStyle>
            <a:lvl1pPr>
              <a:defRPr sz="3300"/>
            </a:lvl1pPr>
          </a:lstStyle>
          <a:p>
            <a:r>
              <a:rPr lang="en-US"/>
              <a:t>Click to edit Master title style</a:t>
            </a:r>
            <a:endParaRPr lang="en-US" dirty="0"/>
          </a:p>
        </p:txBody>
      </p:sp>
      <p:sp>
        <p:nvSpPr>
          <p:cNvPr id="3" name="Content Placeholder 2"/>
          <p:cNvSpPr>
            <a:spLocks noGrp="1"/>
          </p:cNvSpPr>
          <p:nvPr>
            <p:ph sz="half" idx="1"/>
          </p:nvPr>
        </p:nvSpPr>
        <p:spPr>
          <a:xfrm>
            <a:off x="449983" y="1158940"/>
            <a:ext cx="4037798" cy="4710158"/>
          </a:xfrm>
        </p:spPr>
        <p:txBody>
          <a:bodyPr/>
          <a:lstStyle>
            <a:lvl1pPr>
              <a:defRPr sz="2100">
                <a:latin typeface="+mj-lt"/>
              </a:defRPr>
            </a:lvl1pPr>
            <a:lvl2pPr>
              <a:defRPr sz="18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4349" y="1158940"/>
            <a:ext cx="4042610" cy="4710158"/>
          </a:xfrm>
        </p:spPr>
        <p:txBody>
          <a:bodyPr/>
          <a:lstStyle>
            <a:lvl1pPr>
              <a:defRPr sz="2100">
                <a:latin typeface="+mj-lt"/>
              </a:defRPr>
            </a:lvl1pPr>
            <a:lvl2pPr>
              <a:defRPr sz="1800">
                <a:latin typeface="+mj-lt"/>
              </a:defRPr>
            </a:lvl2pPr>
            <a:lvl3pPr>
              <a:defRPr sz="1500">
                <a:latin typeface="+mj-lt"/>
              </a:defRPr>
            </a:lvl3pPr>
            <a:lvl4pPr>
              <a:defRPr sz="1350">
                <a:latin typeface="+mj-lt"/>
              </a:defRPr>
            </a:lvl4pPr>
            <a:lvl5pPr>
              <a:defRPr sz="13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4D802A3-91B4-F340-8AB6-1F5643B0D79A}" type="slidenum">
              <a:rPr lang="en-US" altLang="en-US" smtClean="0"/>
              <a:pPr>
                <a:defRPr/>
              </a:pPr>
              <a:t>‹#›</a:t>
            </a:fld>
            <a:endParaRPr lang="en-US" altLang="en-US"/>
          </a:p>
        </p:txBody>
      </p:sp>
      <p:sp>
        <p:nvSpPr>
          <p:cNvPr id="10" name="Rectangle 9">
            <a:extLst>
              <a:ext uri="{FF2B5EF4-FFF2-40B4-BE49-F238E27FC236}">
                <a16:creationId xmlns:a16="http://schemas.microsoft.com/office/drawing/2014/main" id="{365D2A89-FC98-E046-8A04-B0D8C123C5E4}"/>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101744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462014" y="286151"/>
            <a:ext cx="8260883" cy="735373"/>
          </a:xfrm>
        </p:spPr>
        <p:txBody>
          <a:bodyPr>
            <a:normAutofit/>
          </a:bodyPr>
          <a:lstStyle>
            <a:lvl1pPr>
              <a:defRPr sz="3300"/>
            </a:lvl1pPr>
          </a:lstStyle>
          <a:p>
            <a:r>
              <a:rPr lang="en-US"/>
              <a:t>Click to edit Master title style</a:t>
            </a:r>
            <a:endParaRPr lang="en-US" dirty="0"/>
          </a:p>
        </p:txBody>
      </p:sp>
      <p:sp>
        <p:nvSpPr>
          <p:cNvPr id="3" name="Text Placeholder 2"/>
          <p:cNvSpPr>
            <a:spLocks noGrp="1"/>
          </p:cNvSpPr>
          <p:nvPr>
            <p:ph type="body" idx="1"/>
          </p:nvPr>
        </p:nvSpPr>
        <p:spPr>
          <a:xfrm>
            <a:off x="462014" y="1165531"/>
            <a:ext cx="4037799" cy="736283"/>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462014" y="1901813"/>
            <a:ext cx="4037799" cy="4071167"/>
          </a:xfrm>
        </p:spPr>
        <p:txBody>
          <a:bodyPr/>
          <a:lstStyle>
            <a:lvl1pPr>
              <a:defRPr>
                <a:latin typeface="+mj-lt"/>
              </a:defRPr>
            </a:lvl1pPr>
            <a:lvl2pPr>
              <a:defRPr sz="1800">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92318" y="1165531"/>
            <a:ext cx="4030579" cy="736283"/>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92318" y="1901813"/>
            <a:ext cx="4030579" cy="4071167"/>
          </a:xfrm>
        </p:spPr>
        <p:txBody>
          <a:bodyPr/>
          <a:lstStyle>
            <a:lvl1pPr>
              <a:defRPr>
                <a:latin typeface="+mj-lt"/>
              </a:defRPr>
            </a:lvl1pPr>
            <a:lvl2pPr>
              <a:defRPr sz="1800">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B7163BB8-822B-D143-93D4-E38015CF44AA}" type="slidenum">
              <a:rPr lang="en-US" altLang="en-US" smtClean="0"/>
              <a:pPr>
                <a:defRPr/>
              </a:pPr>
              <a:t>‹#›</a:t>
            </a:fld>
            <a:endParaRPr lang="en-US" altLang="en-US"/>
          </a:p>
        </p:txBody>
      </p:sp>
    </p:spTree>
    <p:extLst>
      <p:ext uri="{BB962C8B-B14F-4D97-AF65-F5344CB8AC3E}">
        <p14:creationId xmlns:p14="http://schemas.microsoft.com/office/powerpoint/2010/main" val="80628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a:defRPr sz="33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9FEA513A-DCB2-7D48-A166-61AAA998E5C6}" type="slidenum">
              <a:rPr lang="en-US" altLang="en-US" smtClean="0"/>
              <a:pPr>
                <a:defRPr/>
              </a:pPr>
              <a:t>‹#›</a:t>
            </a:fld>
            <a:endParaRPr lang="en-US" altLang="en-US"/>
          </a:p>
        </p:txBody>
      </p:sp>
      <p:sp>
        <p:nvSpPr>
          <p:cNvPr id="7" name="Rectangle 6">
            <a:extLst>
              <a:ext uri="{FF2B5EF4-FFF2-40B4-BE49-F238E27FC236}">
                <a16:creationId xmlns:a16="http://schemas.microsoft.com/office/drawing/2014/main" id="{2321ED54-346D-A54C-9F57-253E3C824683}"/>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51699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efinition">
    <p:spTree>
      <p:nvGrpSpPr>
        <p:cNvPr id="1" name=""/>
        <p:cNvGrpSpPr/>
        <p:nvPr/>
      </p:nvGrpSpPr>
      <p:grpSpPr>
        <a:xfrm>
          <a:off x="0" y="0"/>
          <a:ext cx="0" cy="0"/>
          <a:chOff x="0" y="0"/>
          <a:chExt cx="0" cy="0"/>
        </a:xfrm>
      </p:grpSpPr>
      <p:sp>
        <p:nvSpPr>
          <p:cNvPr id="8" name="Rectangle 7"/>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62012" y="1133348"/>
            <a:ext cx="8272914" cy="4822089"/>
          </a:xfrm>
        </p:spPr>
        <p:txBody>
          <a:bodyPr>
            <a:normAutofit/>
          </a:bodyPr>
          <a:lstStyle>
            <a:lvl1pPr marL="0" indent="0">
              <a:buNone/>
              <a:tabLst>
                <a:tab pos="678622" algn="l"/>
              </a:tabLst>
              <a:defRPr sz="2100">
                <a:latin typeface="+mj-lt"/>
              </a:defRPr>
            </a:lvl1pPr>
            <a:lvl2pPr marL="150869" indent="0">
              <a:buNone/>
              <a:defRPr sz="2100">
                <a:latin typeface="+mj-lt"/>
              </a:defRPr>
            </a:lvl2pPr>
            <a:lvl3pPr marL="288022" indent="0">
              <a:buNone/>
              <a:defRPr sz="2100">
                <a:latin typeface="+mj-lt"/>
              </a:defRPr>
            </a:lvl3pPr>
            <a:lvl4pPr marL="425175" indent="0">
              <a:buNone/>
              <a:defRPr sz="2100">
                <a:latin typeface="+mj-lt"/>
              </a:defRPr>
            </a:lvl4pPr>
            <a:lvl5pPr marL="562328" indent="0">
              <a:buNone/>
              <a:defRPr sz="21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9" name="TextBox 8"/>
          <p:cNvSpPr txBox="1"/>
          <p:nvPr/>
        </p:nvSpPr>
        <p:spPr>
          <a:xfrm>
            <a:off x="8227424" y="5329287"/>
            <a:ext cx="594978" cy="923330"/>
          </a:xfrm>
          <a:prstGeom prst="rect">
            <a:avLst/>
          </a:prstGeom>
          <a:noFill/>
        </p:spPr>
        <p:txBody>
          <a:bodyPr wrap="square" rtlCol="0">
            <a:spAutoFit/>
          </a:bodyPr>
          <a:lstStyle/>
          <a:p>
            <a:pPr algn="ctr"/>
            <a:r>
              <a:rPr lang="en-US" sz="5400" dirty="0"/>
              <a:t>🙆</a:t>
            </a:r>
          </a:p>
        </p:txBody>
      </p:sp>
      <p:sp>
        <p:nvSpPr>
          <p:cNvPr id="10" name="Rectangle 9">
            <a:extLst>
              <a:ext uri="{FF2B5EF4-FFF2-40B4-BE49-F238E27FC236}">
                <a16:creationId xmlns:a16="http://schemas.microsoft.com/office/drawing/2014/main" id="{E9DACE9C-583B-7C4A-BB2E-7153F7E46EA8}"/>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TextBox 10">
            <a:extLst>
              <a:ext uri="{FF2B5EF4-FFF2-40B4-BE49-F238E27FC236}">
                <a16:creationId xmlns:a16="http://schemas.microsoft.com/office/drawing/2014/main" id="{865992E6-2696-8040-B714-66D38AA9DD05}"/>
              </a:ext>
            </a:extLst>
          </p:cNvPr>
          <p:cNvSpPr txBox="1"/>
          <p:nvPr/>
        </p:nvSpPr>
        <p:spPr>
          <a:xfrm>
            <a:off x="8227424" y="5329287"/>
            <a:ext cx="594978" cy="923330"/>
          </a:xfrm>
          <a:prstGeom prst="rect">
            <a:avLst/>
          </a:prstGeom>
          <a:noFill/>
        </p:spPr>
        <p:txBody>
          <a:bodyPr wrap="square" rtlCol="0">
            <a:spAutoFit/>
          </a:bodyPr>
          <a:lstStyle/>
          <a:p>
            <a:pPr algn="ctr"/>
            <a:r>
              <a:rPr lang="en-US" sz="5400" dirty="0"/>
              <a:t>🙆</a:t>
            </a:r>
          </a:p>
        </p:txBody>
      </p:sp>
    </p:spTree>
    <p:extLst>
      <p:ext uri="{BB962C8B-B14F-4D97-AF65-F5344CB8AC3E}">
        <p14:creationId xmlns:p14="http://schemas.microsoft.com/office/powerpoint/2010/main" val="1306896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xample/Solution">
    <p:spTree>
      <p:nvGrpSpPr>
        <p:cNvPr id="1" name=""/>
        <p:cNvGrpSpPr/>
        <p:nvPr/>
      </p:nvGrpSpPr>
      <p:grpSpPr>
        <a:xfrm>
          <a:off x="0" y="0"/>
          <a:ext cx="0" cy="0"/>
          <a:chOff x="0" y="0"/>
          <a:chExt cx="0" cy="0"/>
        </a:xfrm>
      </p:grpSpPr>
      <p:sp>
        <p:nvSpPr>
          <p:cNvPr id="9" name="Rectangle 8"/>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p:txBody>
          <a:bodyPr>
            <a:normAutofit/>
          </a:bodyPr>
          <a:lstStyle>
            <a:lvl1pPr marL="0">
              <a:defRPr sz="3300"/>
            </a:lvl1pPr>
          </a:lstStyle>
          <a:p>
            <a:r>
              <a:rPr lang="en-US"/>
              <a:t>Click to edit Master title style</a:t>
            </a:r>
            <a:endParaRPr lang="en-US" dirty="0"/>
          </a:p>
        </p:txBody>
      </p:sp>
      <p:sp>
        <p:nvSpPr>
          <p:cNvPr id="3" name="Content Placeholder 2"/>
          <p:cNvSpPr>
            <a:spLocks noGrp="1"/>
          </p:cNvSpPr>
          <p:nvPr>
            <p:ph idx="1"/>
          </p:nvPr>
        </p:nvSpPr>
        <p:spPr>
          <a:xfrm>
            <a:off x="472847" y="1133348"/>
            <a:ext cx="8251244" cy="1907115"/>
          </a:xfrm>
        </p:spPr>
        <p:txBody>
          <a:bodyPr/>
          <a:lstStyle>
            <a:lvl1pPr marL="0" indent="0">
              <a:buNone/>
              <a:tabLst>
                <a:tab pos="335738" algn="l"/>
              </a:tabLst>
              <a:defRPr sz="2100">
                <a:latin typeface="+mj-lt"/>
              </a:defRPr>
            </a:lvl1pPr>
            <a:lvl2pPr>
              <a:defRPr sz="1500">
                <a:latin typeface="+mj-lt"/>
              </a:defRPr>
            </a:lvl2pPr>
            <a:lvl3pPr>
              <a:defRPr sz="1350">
                <a:latin typeface="+mj-lt"/>
              </a:defRPr>
            </a:lvl3pPr>
            <a:lvl4pPr>
              <a:defRPr sz="1200">
                <a:latin typeface="+mj-lt"/>
              </a:defRPr>
            </a:lvl4pPr>
            <a:lvl5pPr>
              <a:defRPr sz="1200">
                <a:latin typeface="+mj-lt"/>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073CB45-31D1-224D-813E-37F82631D695}" type="slidenum">
              <a:rPr lang="en-US" altLang="en-US" smtClean="0"/>
              <a:pPr>
                <a:defRPr/>
              </a:pPr>
              <a:t>‹#›</a:t>
            </a:fld>
            <a:endParaRPr lang="en-US" altLang="en-US"/>
          </a:p>
        </p:txBody>
      </p:sp>
      <p:sp>
        <p:nvSpPr>
          <p:cNvPr id="7" name="Content Placeholder 2"/>
          <p:cNvSpPr>
            <a:spLocks noGrp="1"/>
          </p:cNvSpPr>
          <p:nvPr>
            <p:ph idx="13"/>
          </p:nvPr>
        </p:nvSpPr>
        <p:spPr>
          <a:xfrm>
            <a:off x="462013" y="3211742"/>
            <a:ext cx="8272913" cy="3043676"/>
          </a:xfrm>
        </p:spPr>
        <p:txBody>
          <a:bodyPr/>
          <a:lstStyle>
            <a:lvl1pPr marL="0" indent="0">
              <a:buNone/>
              <a:tabLst>
                <a:tab pos="380981" algn="l"/>
              </a:tabLst>
              <a:defRPr sz="2100">
                <a:latin typeface="+mj-lt"/>
              </a:defRPr>
            </a:lvl1pPr>
            <a:lvl2pPr marL="150869" indent="0">
              <a:buNone/>
              <a:defRPr sz="1500">
                <a:latin typeface="+mj-lt"/>
              </a:defRPr>
            </a:lvl2pPr>
            <a:lvl3pPr marL="288022" indent="0">
              <a:buNone/>
              <a:defRPr sz="1350">
                <a:latin typeface="+mj-lt"/>
              </a:defRPr>
            </a:lvl3pPr>
            <a:lvl4pPr marL="425175" indent="0">
              <a:buNone/>
              <a:defRPr sz="1200">
                <a:latin typeface="+mj-lt"/>
              </a:defRPr>
            </a:lvl4pPr>
            <a:lvl5pPr marL="562328" indent="0">
              <a:buNone/>
              <a:defRPr sz="1200">
                <a:latin typeface="+mj-lt"/>
              </a:defRPr>
            </a:lvl5pPr>
          </a:lstStyle>
          <a:p>
            <a:pPr lvl="0"/>
            <a:r>
              <a:rPr lang="en-US"/>
              <a:t>Click to edit Master text styles</a:t>
            </a:r>
          </a:p>
        </p:txBody>
      </p:sp>
      <p:sp>
        <p:nvSpPr>
          <p:cNvPr id="10" name="Rectangle 9">
            <a:extLst>
              <a:ext uri="{FF2B5EF4-FFF2-40B4-BE49-F238E27FC236}">
                <a16:creationId xmlns:a16="http://schemas.microsoft.com/office/drawing/2014/main" id="{603670B1-1332-C246-B00D-EF38F2B04C65}"/>
              </a:ext>
            </a:extLst>
          </p:cNvPr>
          <p:cNvSpPr/>
          <p:nvPr/>
        </p:nvSpPr>
        <p:spPr>
          <a:xfrm>
            <a:off x="0" y="6288509"/>
            <a:ext cx="9144000" cy="56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1958878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20"/>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462012" y="228003"/>
            <a:ext cx="8272914" cy="734064"/>
          </a:xfrm>
          <a:prstGeom prst="rect">
            <a:avLst/>
          </a:prstGeom>
        </p:spPr>
        <p:txBody>
          <a:bodyPr vert="horz" lIns="91440" tIns="45720" rIns="91440" bIns="45720" rtlCol="0" anchor="b">
            <a:normAutofit/>
          </a:bodyPr>
          <a:lstStyle/>
          <a:p>
            <a:r>
              <a:rPr lang="en-US" dirty="0"/>
              <a:t>Click to edit</a:t>
            </a:r>
          </a:p>
        </p:txBody>
      </p:sp>
      <p:sp>
        <p:nvSpPr>
          <p:cNvPr id="3" name="Text Placeholder 2"/>
          <p:cNvSpPr>
            <a:spLocks noGrp="1"/>
          </p:cNvSpPr>
          <p:nvPr>
            <p:ph type="body" idx="1"/>
          </p:nvPr>
        </p:nvSpPr>
        <p:spPr>
          <a:xfrm>
            <a:off x="462012" y="1190848"/>
            <a:ext cx="8272914" cy="4722060"/>
          </a:xfrm>
          <a:prstGeom prst="rect">
            <a:avLst/>
          </a:prstGeom>
        </p:spPr>
        <p:txBody>
          <a:bodyPr vert="horz" lIns="0" tIns="45720" rIns="0" bIns="45720" rtlCol="0">
            <a:normAutofit/>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675">
                <a:solidFill>
                  <a:schemeClr val="tx1">
                    <a:lumMod val="75000"/>
                    <a:lumOff val="25000"/>
                  </a:schemeClr>
                </a:solidFill>
              </a:defRPr>
            </a:lvl1pPr>
          </a:lstStyle>
          <a:p>
            <a:pPr>
              <a:defRPr/>
            </a:pPr>
            <a:endParaRPr lang="en-US"/>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675" cap="all" baseline="0">
                <a:solidFill>
                  <a:schemeClr val="tx1">
                    <a:lumMod val="75000"/>
                    <a:lumOff val="25000"/>
                  </a:schemeClr>
                </a:solidFill>
              </a:defRPr>
            </a:lvl1pPr>
          </a:lstStyle>
          <a:p>
            <a:pPr>
              <a:defRPr/>
            </a:pPr>
            <a:endParaRPr lang="en-US"/>
          </a:p>
        </p:txBody>
      </p:sp>
      <p:sp>
        <p:nvSpPr>
          <p:cNvPr id="6" name="Slide Number Placeholder 5"/>
          <p:cNvSpPr>
            <a:spLocks noGrp="1"/>
          </p:cNvSpPr>
          <p:nvPr>
            <p:ph type="sldNum" sz="quarter" idx="4"/>
          </p:nvPr>
        </p:nvSpPr>
        <p:spPr>
          <a:xfrm>
            <a:off x="7425346" y="6459789"/>
            <a:ext cx="984019" cy="365125"/>
          </a:xfrm>
          <a:prstGeom prst="rect">
            <a:avLst/>
          </a:prstGeom>
        </p:spPr>
        <p:txBody>
          <a:bodyPr vert="horz" lIns="91440" tIns="45720" rIns="91440" bIns="45720" rtlCol="0" anchor="ctr"/>
          <a:lstStyle>
            <a:lvl1pPr algn="r">
              <a:defRPr sz="788">
                <a:solidFill>
                  <a:schemeClr val="tx1">
                    <a:lumMod val="75000"/>
                    <a:lumOff val="25000"/>
                  </a:schemeClr>
                </a:solidFill>
              </a:defRPr>
            </a:lvl1pPr>
          </a:lstStyle>
          <a:p>
            <a:pPr>
              <a:defRPr/>
            </a:pPr>
            <a:fld id="{C073CB45-31D1-224D-813E-37F82631D695}" type="slidenum">
              <a:rPr lang="en-US" altLang="en-US" smtClean="0"/>
              <a:pPr>
                <a:defRPr/>
              </a:pPr>
              <a:t>‹#›</a:t>
            </a:fld>
            <a:endParaRPr lang="en-US" altLang="en-US"/>
          </a:p>
        </p:txBody>
      </p:sp>
      <p:cxnSp>
        <p:nvCxnSpPr>
          <p:cNvPr id="10" name="Straight Connector 9"/>
          <p:cNvCxnSpPr/>
          <p:nvPr/>
        </p:nvCxnSpPr>
        <p:spPr>
          <a:xfrm>
            <a:off x="475722" y="962067"/>
            <a:ext cx="827291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275914"/>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95" r:id="rId13"/>
    <p:sldLayoutId id="2147483988" r:id="rId14"/>
    <p:sldLayoutId id="2147483989" r:id="rId15"/>
    <p:sldLayoutId id="2147483990" r:id="rId16"/>
    <p:sldLayoutId id="2147483991" r:id="rId17"/>
    <p:sldLayoutId id="2147483992" r:id="rId18"/>
    <p:sldLayoutId id="2147483993" r:id="rId19"/>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kern="1200">
          <a:solidFill>
            <a:schemeClr val="tx1">
              <a:lumMod val="75000"/>
              <a:lumOff val="25000"/>
            </a:schemeClr>
          </a:solidFill>
          <a:latin typeface="+mj-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2100" kern="1200">
          <a:solidFill>
            <a:schemeClr val="tx1">
              <a:lumMod val="75000"/>
              <a:lumOff val="25000"/>
            </a:schemeClr>
          </a:solidFill>
          <a:latin typeface="+mj-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800" kern="1200">
          <a:solidFill>
            <a:schemeClr val="tx1">
              <a:lumMod val="75000"/>
              <a:lumOff val="25000"/>
            </a:schemeClr>
          </a:solidFill>
          <a:latin typeface="+mj-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j-lt"/>
          <a:ea typeface="+mn-ea"/>
          <a:cs typeface="+mn-cs"/>
        </a:defRPr>
      </a:lvl4pPr>
      <a:lvl5pPr marL="698861" indent="-136916" algn="l" defTabSz="685766" rtl="0" eaLnBrk="1" latinLnBrk="0" hangingPunct="1">
        <a:lnSpc>
          <a:spcPct val="90000"/>
        </a:lnSpc>
        <a:spcBef>
          <a:spcPts val="150"/>
        </a:spcBef>
        <a:spcAft>
          <a:spcPts val="300"/>
        </a:spcAft>
        <a:buClr>
          <a:schemeClr val="accent1"/>
        </a:buClr>
        <a:buFont typeface="Calibri" pitchFamily="34" charset="0"/>
        <a:buChar char="◦"/>
        <a:tabLst>
          <a:tab pos="2785925" algn="l"/>
        </a:tabLst>
        <a:defRPr sz="1350" kern="1200">
          <a:solidFill>
            <a:schemeClr val="tx1">
              <a:lumMod val="75000"/>
              <a:lumOff val="25000"/>
            </a:schemeClr>
          </a:solidFill>
          <a:latin typeface="+mj-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tiff"/><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60.jpeg"/></Relationships>
</file>

<file path=ppt/slides/_rels/slide6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2.tiff"/></Relationships>
</file>

<file path=ppt/slides/_rels/slide70.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65.xml"/><Relationship Id="rId1" Type="http://schemas.openxmlformats.org/officeDocument/2006/relationships/slideLayout" Target="../slideLayouts/slideLayout13.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tiff"/><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0"/>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00288" y="1181100"/>
            <a:ext cx="4359275"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DC7D9DF-6EA0-1C49-B791-E556D3EF2866}"/>
              </a:ext>
            </a:extLst>
          </p:cNvPr>
          <p:cNvSpPr txBox="1"/>
          <p:nvPr/>
        </p:nvSpPr>
        <p:spPr>
          <a:xfrm>
            <a:off x="3459162" y="3136612"/>
            <a:ext cx="2041525" cy="584775"/>
          </a:xfrm>
          <a:prstGeom prst="rect">
            <a:avLst/>
          </a:prstGeom>
          <a:solidFill>
            <a:schemeClr val="bg1"/>
          </a:solidFill>
        </p:spPr>
        <p:txBody>
          <a:bodyPr wrap="square" rtlCol="0">
            <a:spAutoFit/>
          </a:bodyPr>
          <a:lstStyle/>
          <a:p>
            <a:pPr algn="ctr"/>
            <a:r>
              <a:rPr lang="en-US" sz="3200" dirty="0" err="1">
                <a:solidFill>
                  <a:schemeClr val="accent2"/>
                </a:solidFill>
                <a:latin typeface="Calibri" panose="020F0502020204030204" pitchFamily="34" charset="0"/>
                <a:cs typeface="Calibri" panose="020F0502020204030204" pitchFamily="34" charset="0"/>
              </a:rPr>
              <a:t>CSBridge</a:t>
            </a:r>
            <a:endParaRPr lang="en-US" sz="3200" dirty="0">
              <a:solidFill>
                <a:schemeClr val="accent2"/>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0"/>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Prerequisites</a:t>
            </a:r>
          </a:p>
        </p:txBody>
      </p:sp>
      <p:pic>
        <p:nvPicPr>
          <p:cNvPr id="33794"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663700" y="1371600"/>
            <a:ext cx="5816600"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3"/>
          <p:cNvSpPr>
            <a:spLocks noChangeArrowheads="1"/>
          </p:cNvSpPr>
          <p:nvPr/>
        </p:nvSpPr>
        <p:spPr bwMode="auto">
          <a:xfrm>
            <a:off x="2123701" y="3151787"/>
            <a:ext cx="48965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latin typeface="+mj-lt"/>
              </a:rPr>
              <a:t>http://</a:t>
            </a:r>
            <a:r>
              <a:rPr lang="en-US" altLang="en-US" sz="4000" dirty="0" err="1">
                <a:latin typeface="+mj-lt"/>
              </a:rPr>
              <a:t>koc.csbridge.org</a:t>
            </a:r>
            <a:endParaRPr lang="en-US" altLang="en-US" sz="4000" dirty="0">
              <a:latin typeface="+mj-lt"/>
            </a:endParaRPr>
          </a:p>
        </p:txBody>
      </p:sp>
      <p:sp>
        <p:nvSpPr>
          <p:cNvPr id="7" name="Right Arrow 6"/>
          <p:cNvSpPr/>
          <p:nvPr/>
        </p:nvSpPr>
        <p:spPr>
          <a:xfrm rot="2760181">
            <a:off x="1003300" y="1666875"/>
            <a:ext cx="1466850" cy="147955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ight Arrow 7"/>
          <p:cNvSpPr/>
          <p:nvPr/>
        </p:nvSpPr>
        <p:spPr>
          <a:xfrm rot="15523020">
            <a:off x="3898900" y="4086225"/>
            <a:ext cx="1466850" cy="147955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ight Arrow 8"/>
          <p:cNvSpPr/>
          <p:nvPr/>
        </p:nvSpPr>
        <p:spPr>
          <a:xfrm rot="7391163">
            <a:off x="6089650" y="1643063"/>
            <a:ext cx="1466850" cy="147955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Course Website</a:t>
            </a:r>
          </a:p>
        </p:txBody>
      </p:sp>
      <p:sp>
        <p:nvSpPr>
          <p:cNvPr id="35846" name="TextBox 1"/>
          <p:cNvSpPr txBox="1">
            <a:spLocks noChangeArrowheads="1"/>
          </p:cNvSpPr>
          <p:nvPr/>
        </p:nvSpPr>
        <p:spPr bwMode="auto">
          <a:xfrm>
            <a:off x="3726616" y="6058314"/>
            <a:ext cx="3549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dirty="0">
                <a:latin typeface="+mj-lt"/>
              </a:rPr>
              <a:t>*note that its </a:t>
            </a:r>
            <a:r>
              <a:rPr lang="en-US" altLang="en-US" sz="2400" b="1" dirty="0">
                <a:latin typeface="+mj-lt"/>
              </a:rPr>
              <a:t>org</a:t>
            </a:r>
            <a:r>
              <a:rPr lang="en-US" altLang="en-US" sz="2400" dirty="0">
                <a:latin typeface="+mj-lt"/>
              </a:rPr>
              <a:t>, not </a:t>
            </a:r>
            <a:r>
              <a:rPr lang="en-US" altLang="en-US" sz="2400" b="1" dirty="0">
                <a:latin typeface="+mj-lt"/>
              </a:rPr>
              <a: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068388"/>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Very High Level Journey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pic>
        <p:nvPicPr>
          <p:cNvPr id="39938"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2400" y="22225"/>
            <a:ext cx="464820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86000" y="2500313"/>
            <a:ext cx="7239000"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41986" name="TextBox 1"/>
          <p:cNvSpPr txBox="1">
            <a:spLocks noChangeArrowheads="1"/>
          </p:cNvSpPr>
          <p:nvPr/>
        </p:nvSpPr>
        <p:spPr bwMode="auto">
          <a:xfrm>
            <a:off x="-152400" y="2971800"/>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dirty="0">
                <a:solidFill>
                  <a:schemeClr val="bg1"/>
                </a:solidFill>
                <a:latin typeface="Courier" charset="0"/>
                <a:ea typeface="Courier" charset="0"/>
                <a:cs typeface="Courier" charset="0"/>
              </a:rPr>
              <a:t>Breakout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defRPr>
            </a:lvl1pPr>
            <a:lvl2pPr marL="742950" indent="-285750" defTabSz="457200">
              <a:defRPr sz="2400">
                <a:solidFill>
                  <a:schemeClr val="tx1"/>
                </a:solidFill>
                <a:latin typeface="Times New Roman" charset="0"/>
              </a:defRPr>
            </a:lvl2pPr>
            <a:lvl3pPr marL="1143000" indent="-228600" defTabSz="457200">
              <a:defRPr sz="2400">
                <a:solidFill>
                  <a:schemeClr val="tx1"/>
                </a:solidFill>
                <a:latin typeface="Times New Roman" charset="0"/>
              </a:defRPr>
            </a:lvl3pPr>
            <a:lvl4pPr marL="1600200" indent="-228600" defTabSz="457200">
              <a:defRPr sz="2400">
                <a:solidFill>
                  <a:schemeClr val="tx1"/>
                </a:solidFill>
                <a:latin typeface="Times New Roman" charset="0"/>
              </a:defRPr>
            </a:lvl4pPr>
            <a:lvl5pPr marL="2057400" indent="-228600" defTabSz="457200">
              <a:defRPr sz="2400">
                <a:solidFill>
                  <a:schemeClr val="tx1"/>
                </a:solidFill>
                <a:latin typeface="Times New Roman" charset="0"/>
              </a:defRPr>
            </a:lvl5pPr>
            <a:lvl6pPr marL="2514600" indent="-228600" defTabSz="457200" eaLnBrk="0" fontAlgn="base" hangingPunct="0">
              <a:spcBef>
                <a:spcPct val="0"/>
              </a:spcBef>
              <a:spcAft>
                <a:spcPct val="0"/>
              </a:spcAft>
              <a:defRPr sz="2400">
                <a:solidFill>
                  <a:schemeClr val="tx1"/>
                </a:solidFill>
                <a:latin typeface="Times New Roman" charset="0"/>
              </a:defRPr>
            </a:lvl6pPr>
            <a:lvl7pPr marL="2971800" indent="-228600" defTabSz="457200" eaLnBrk="0" fontAlgn="base" hangingPunct="0">
              <a:spcBef>
                <a:spcPct val="0"/>
              </a:spcBef>
              <a:spcAft>
                <a:spcPct val="0"/>
              </a:spcAft>
              <a:defRPr sz="2400">
                <a:solidFill>
                  <a:schemeClr val="tx1"/>
                </a:solidFill>
                <a:latin typeface="Times New Roman" charset="0"/>
              </a:defRPr>
            </a:lvl7pPr>
            <a:lvl8pPr marL="3429000" indent="-228600" defTabSz="457200" eaLnBrk="0" fontAlgn="base" hangingPunct="0">
              <a:spcBef>
                <a:spcPct val="0"/>
              </a:spcBef>
              <a:spcAft>
                <a:spcPct val="0"/>
              </a:spcAft>
              <a:defRPr sz="2400">
                <a:solidFill>
                  <a:schemeClr val="tx1"/>
                </a:solidFill>
                <a:latin typeface="Times New Roman" charset="0"/>
              </a:defRPr>
            </a:lvl8pPr>
            <a:lvl9pPr marL="3886200" indent="-228600" defTabSz="457200" eaLnBrk="0" fontAlgn="base" hangingPunct="0">
              <a:spcBef>
                <a:spcPct val="0"/>
              </a:spcBef>
              <a:spcAft>
                <a:spcPct val="0"/>
              </a:spcAft>
              <a:defRPr sz="2400">
                <a:solidFill>
                  <a:schemeClr val="tx1"/>
                </a:solidFill>
                <a:latin typeface="Times New Roman" charset="0"/>
              </a:defRPr>
            </a:lvl9pPr>
          </a:lstStyle>
          <a:p>
            <a:pPr algn="ctr" eaLnBrk="1" hangingPunct="1">
              <a:defRPr/>
            </a:pPr>
            <a:r>
              <a:rPr lang="en-US" altLang="en-US" sz="4000" b="1" dirty="0">
                <a:latin typeface="Century Gothic" charset="0"/>
                <a:ea typeface="Century Gothic" charset="0"/>
                <a:cs typeface="Century Gothic" charset="0"/>
              </a:rPr>
              <a:t>What if I fall behind?</a:t>
            </a:r>
            <a:endParaRPr lang="en-US" altLang="en-US" sz="4000" b="1" i="1" dirty="0">
              <a:latin typeface="Century Gothic" charset="0"/>
              <a:ea typeface="Century Gothic" charset="0"/>
              <a:cs typeface="Century Gothic" charset="0"/>
            </a:endParaRPr>
          </a:p>
        </p:txBody>
      </p:sp>
      <p:pic>
        <p:nvPicPr>
          <p:cNvPr id="27" name="Picture 26">
            <a:extLst>
              <a:ext uri="{FF2B5EF4-FFF2-40B4-BE49-F238E27FC236}">
                <a16:creationId xmlns:a16="http://schemas.microsoft.com/office/drawing/2014/main" id="{08ECF598-393B-4342-B1D2-37F90BD63E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0160" y="1747593"/>
            <a:ext cx="2813696" cy="1517915"/>
          </a:xfrm>
          <a:prstGeom prst="rect">
            <a:avLst/>
          </a:prstGeom>
        </p:spPr>
      </p:pic>
      <p:pic>
        <p:nvPicPr>
          <p:cNvPr id="28" name="Picture 27">
            <a:extLst>
              <a:ext uri="{FF2B5EF4-FFF2-40B4-BE49-F238E27FC236}">
                <a16:creationId xmlns:a16="http://schemas.microsoft.com/office/drawing/2014/main" id="{50D84441-A318-5348-B934-A7C3837565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85257" y="3843756"/>
            <a:ext cx="2149726" cy="2697428"/>
          </a:xfrm>
          <a:prstGeom prst="rect">
            <a:avLst/>
          </a:prstGeom>
        </p:spPr>
      </p:pic>
      <p:pic>
        <p:nvPicPr>
          <p:cNvPr id="29" name="Picture 28">
            <a:extLst>
              <a:ext uri="{FF2B5EF4-FFF2-40B4-BE49-F238E27FC236}">
                <a16:creationId xmlns:a16="http://schemas.microsoft.com/office/drawing/2014/main" id="{49FA39A1-555B-2C46-A949-A4DC351A7D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17008" y="4275635"/>
            <a:ext cx="3082153" cy="2256136"/>
          </a:xfrm>
          <a:prstGeom prst="rect">
            <a:avLst/>
          </a:prstGeom>
        </p:spPr>
      </p:pic>
      <p:pic>
        <p:nvPicPr>
          <p:cNvPr id="36" name="Picture 35">
            <a:extLst>
              <a:ext uri="{FF2B5EF4-FFF2-40B4-BE49-F238E27FC236}">
                <a16:creationId xmlns:a16="http://schemas.microsoft.com/office/drawing/2014/main" id="{8D959E65-8995-8C40-8A71-38D4CEB694F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1000" y="1458440"/>
            <a:ext cx="1474034" cy="1758792"/>
          </a:xfrm>
          <a:prstGeom prst="rect">
            <a:avLst/>
          </a:prstGeom>
        </p:spPr>
      </p:pic>
      <p:pic>
        <p:nvPicPr>
          <p:cNvPr id="2" name="Picture 1">
            <a:extLst>
              <a:ext uri="{FF2B5EF4-FFF2-40B4-BE49-F238E27FC236}">
                <a16:creationId xmlns:a16="http://schemas.microsoft.com/office/drawing/2014/main" id="{A03333EC-8FCF-3549-B7EF-8E8A3B20C16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62685" y="1702621"/>
            <a:ext cx="2131905" cy="1607861"/>
          </a:xfrm>
          <a:prstGeom prst="rect">
            <a:avLst/>
          </a:prstGeom>
        </p:spPr>
      </p:pic>
      <p:sp>
        <p:nvSpPr>
          <p:cNvPr id="6" name="Cloud Callout 5">
            <a:extLst>
              <a:ext uri="{FF2B5EF4-FFF2-40B4-BE49-F238E27FC236}">
                <a16:creationId xmlns:a16="http://schemas.microsoft.com/office/drawing/2014/main" id="{6231AC28-69EF-9B48-BE90-3D0BE9FA38EA}"/>
              </a:ext>
            </a:extLst>
          </p:cNvPr>
          <p:cNvSpPr/>
          <p:nvPr/>
        </p:nvSpPr>
        <p:spPr>
          <a:xfrm>
            <a:off x="7101744" y="914400"/>
            <a:ext cx="1828800" cy="1286965"/>
          </a:xfrm>
          <a:prstGeom prst="cloudCallout">
            <a:avLst/>
          </a:prstGeom>
          <a:solidFill>
            <a:schemeClr val="bg1"/>
          </a:solidFill>
          <a:ln w="28575"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2400" b="0" i="0" u="none" strike="noStrike" kern="0" cap="none" spc="0" normalizeH="0" baseline="0" noProof="0" dirty="0">
                <a:ln>
                  <a:noFill/>
                </a:ln>
                <a:effectLst/>
                <a:uLnTx/>
                <a:uFillTx/>
                <a:latin typeface="Calibri" panose="020F0502020204030204"/>
                <a:ea typeface=""/>
                <a:cs typeface=""/>
              </a:rPr>
              <a:t>CS Bridge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defRPr>
            </a:lvl1pPr>
            <a:lvl2pPr marL="742950" indent="-285750" defTabSz="457200">
              <a:defRPr sz="2400">
                <a:solidFill>
                  <a:schemeClr val="tx1"/>
                </a:solidFill>
                <a:latin typeface="Times New Roman" charset="0"/>
              </a:defRPr>
            </a:lvl2pPr>
            <a:lvl3pPr marL="1143000" indent="-228600" defTabSz="457200">
              <a:defRPr sz="2400">
                <a:solidFill>
                  <a:schemeClr val="tx1"/>
                </a:solidFill>
                <a:latin typeface="Times New Roman" charset="0"/>
              </a:defRPr>
            </a:lvl3pPr>
            <a:lvl4pPr marL="1600200" indent="-228600" defTabSz="457200">
              <a:defRPr sz="2400">
                <a:solidFill>
                  <a:schemeClr val="tx1"/>
                </a:solidFill>
                <a:latin typeface="Times New Roman" charset="0"/>
              </a:defRPr>
            </a:lvl4pPr>
            <a:lvl5pPr marL="2057400" indent="-228600" defTabSz="457200">
              <a:defRPr sz="2400">
                <a:solidFill>
                  <a:schemeClr val="tx1"/>
                </a:solidFill>
                <a:latin typeface="Times New Roman" charset="0"/>
              </a:defRPr>
            </a:lvl5pPr>
            <a:lvl6pPr marL="2514600" indent="-228600" defTabSz="457200" eaLnBrk="0" fontAlgn="base" hangingPunct="0">
              <a:spcBef>
                <a:spcPct val="0"/>
              </a:spcBef>
              <a:spcAft>
                <a:spcPct val="0"/>
              </a:spcAft>
              <a:defRPr sz="2400">
                <a:solidFill>
                  <a:schemeClr val="tx1"/>
                </a:solidFill>
                <a:latin typeface="Times New Roman" charset="0"/>
              </a:defRPr>
            </a:lvl6pPr>
            <a:lvl7pPr marL="2971800" indent="-228600" defTabSz="457200" eaLnBrk="0" fontAlgn="base" hangingPunct="0">
              <a:spcBef>
                <a:spcPct val="0"/>
              </a:spcBef>
              <a:spcAft>
                <a:spcPct val="0"/>
              </a:spcAft>
              <a:defRPr sz="2400">
                <a:solidFill>
                  <a:schemeClr val="tx1"/>
                </a:solidFill>
                <a:latin typeface="Times New Roman" charset="0"/>
              </a:defRPr>
            </a:lvl7pPr>
            <a:lvl8pPr marL="3429000" indent="-228600" defTabSz="457200" eaLnBrk="0" fontAlgn="base" hangingPunct="0">
              <a:spcBef>
                <a:spcPct val="0"/>
              </a:spcBef>
              <a:spcAft>
                <a:spcPct val="0"/>
              </a:spcAft>
              <a:defRPr sz="2400">
                <a:solidFill>
                  <a:schemeClr val="tx1"/>
                </a:solidFill>
                <a:latin typeface="Times New Roman" charset="0"/>
              </a:defRPr>
            </a:lvl8pPr>
            <a:lvl9pPr marL="3886200" indent="-228600" defTabSz="457200" eaLnBrk="0" fontAlgn="base" hangingPunct="0">
              <a:spcBef>
                <a:spcPct val="0"/>
              </a:spcBef>
              <a:spcAft>
                <a:spcPct val="0"/>
              </a:spcAft>
              <a:defRPr sz="2400">
                <a:solidFill>
                  <a:schemeClr val="tx1"/>
                </a:solidFill>
                <a:latin typeface="Times New Roman" charset="0"/>
              </a:defRPr>
            </a:lvl9pPr>
          </a:lstStyle>
          <a:p>
            <a:pPr algn="ctr" eaLnBrk="1" hangingPunct="1">
              <a:defRPr/>
            </a:pPr>
            <a:r>
              <a:rPr lang="en-US" altLang="en-US" sz="4000" b="1">
                <a:latin typeface="Century Gothic" charset="0"/>
                <a:ea typeface="Century Gothic" charset="0"/>
                <a:cs typeface="Century Gothic" charset="0"/>
              </a:rPr>
              <a:t>Share Ideas Not Code</a:t>
            </a:r>
            <a:endParaRPr lang="en-US" altLang="en-US" sz="4000" b="1" i="1">
              <a:latin typeface="Century Gothic" charset="0"/>
              <a:ea typeface="Century Gothic" charset="0"/>
              <a:cs typeface="Century Gothic" charset="0"/>
            </a:endParaRPr>
          </a:p>
        </p:txBody>
      </p:sp>
      <p:pic>
        <p:nvPicPr>
          <p:cNvPr id="46083"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182688"/>
            <a:ext cx="9144000"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4" name="TextBox 1">
            <a:extLst>
              <a:ext uri="{FF2B5EF4-FFF2-40B4-BE49-F238E27FC236}">
                <a16:creationId xmlns:a16="http://schemas.microsoft.com/office/drawing/2014/main" id="{59D002F2-427F-C64B-B14D-60F1D9AA2FED}"/>
              </a:ext>
            </a:extLst>
          </p:cNvPr>
          <p:cNvSpPr txBox="1">
            <a:spLocks noChangeArrowheads="1"/>
          </p:cNvSpPr>
          <p:nvPr/>
        </p:nvSpPr>
        <p:spPr bwMode="auto">
          <a:xfrm>
            <a:off x="-152400" y="2733675"/>
            <a:ext cx="967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solidFill>
                  <a:schemeClr val="bg1"/>
                </a:solidFill>
                <a:latin typeface="+mj-lt"/>
              </a:rPr>
              <a:t>Questions?</a:t>
            </a:r>
          </a:p>
        </p:txBody>
      </p:sp>
    </p:spTree>
    <p:extLst>
      <p:ext uri="{BB962C8B-B14F-4D97-AF65-F5344CB8AC3E}">
        <p14:creationId xmlns:p14="http://schemas.microsoft.com/office/powerpoint/2010/main" val="3013842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068388"/>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Our First Step</a:t>
            </a:r>
          </a:p>
        </p:txBody>
      </p:sp>
      <p:sp>
        <p:nvSpPr>
          <p:cNvPr id="2" name="Donut 1">
            <a:extLst>
              <a:ext uri="{FF2B5EF4-FFF2-40B4-BE49-F238E27FC236}">
                <a16:creationId xmlns:a16="http://schemas.microsoft.com/office/drawing/2014/main" id="{F7DAD815-6CE5-6C46-BB70-463625C79D86}"/>
              </a:ext>
            </a:extLst>
          </p:cNvPr>
          <p:cNvSpPr/>
          <p:nvPr/>
        </p:nvSpPr>
        <p:spPr>
          <a:xfrm>
            <a:off x="457200" y="3429000"/>
            <a:ext cx="1828800" cy="1828800"/>
          </a:xfrm>
          <a:prstGeom prst="donut">
            <a:avLst>
              <a:gd name="adj" fmla="val 7306"/>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Tree>
    <p:extLst>
      <p:ext uri="{BB962C8B-B14F-4D97-AF65-F5344CB8AC3E}">
        <p14:creationId xmlns:p14="http://schemas.microsoft.com/office/powerpoint/2010/main" val="3954344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66888" y="2346325"/>
            <a:ext cx="2387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Karel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44533" y="719195"/>
            <a:ext cx="2528252" cy="1862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6" name="Picture 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70278" y="719195"/>
            <a:ext cx="2441103" cy="183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6"/>
          <p:cNvSpPr txBox="1">
            <a:spLocks noChangeArrowheads="1"/>
          </p:cNvSpPr>
          <p:nvPr/>
        </p:nvSpPr>
        <p:spPr bwMode="auto">
          <a:xfrm>
            <a:off x="3075184" y="2550111"/>
            <a:ext cx="22669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Boğaziçi</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2015</a:t>
            </a:r>
          </a:p>
        </p:txBody>
      </p:sp>
      <p:sp>
        <p:nvSpPr>
          <p:cNvPr id="118788" name="TextBox 7"/>
          <p:cNvSpPr txBox="1">
            <a:spLocks noChangeArrowheads="1"/>
          </p:cNvSpPr>
          <p:nvPr/>
        </p:nvSpPr>
        <p:spPr bwMode="auto">
          <a:xfrm>
            <a:off x="599039" y="1265345"/>
            <a:ext cx="18986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Darüşşafaka</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Lisesi</a:t>
            </a:r>
            <a:r>
              <a:rPr lang="en-US" altLang="en-US" sz="2100" dirty="0">
                <a:solidFill>
                  <a:schemeClr val="accent1">
                    <a:lumMod val="75000"/>
                  </a:schemeClr>
                </a:solidFill>
                <a:latin typeface="+mj-lt"/>
                <a:cs typeface="Calibri" panose="020F0502020204030204" pitchFamily="34" charset="0"/>
              </a:rPr>
              <a:t>. 2014</a:t>
            </a:r>
          </a:p>
        </p:txBody>
      </p:sp>
      <p:sp>
        <p:nvSpPr>
          <p:cNvPr id="118789" name="TextBox 8"/>
          <p:cNvSpPr txBox="1">
            <a:spLocks noChangeArrowheads="1"/>
          </p:cNvSpPr>
          <p:nvPr/>
        </p:nvSpPr>
        <p:spPr bwMode="auto">
          <a:xfrm>
            <a:off x="6158148" y="2549684"/>
            <a:ext cx="2265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Koç</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2016</a:t>
            </a:r>
          </a:p>
        </p:txBody>
      </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590" y="3540609"/>
            <a:ext cx="2446221" cy="1834666"/>
          </a:xfrm>
          <a:prstGeom prst="rect">
            <a:avLst/>
          </a:prstGeom>
        </p:spPr>
      </p:pic>
      <p:sp>
        <p:nvSpPr>
          <p:cNvPr id="9" name="TextBox 8"/>
          <p:cNvSpPr txBox="1">
            <a:spLocks noChangeArrowheads="1"/>
          </p:cNvSpPr>
          <p:nvPr/>
        </p:nvSpPr>
        <p:spPr bwMode="auto">
          <a:xfrm>
            <a:off x="700019" y="5375275"/>
            <a:ext cx="22653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err="1">
                <a:solidFill>
                  <a:schemeClr val="accent1">
                    <a:lumMod val="75000"/>
                  </a:schemeClr>
                </a:solidFill>
                <a:latin typeface="+mj-lt"/>
                <a:cs typeface="Calibri" panose="020F0502020204030204" pitchFamily="34" charset="0"/>
              </a:rPr>
              <a:t>Koç</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2017</a:t>
            </a:r>
          </a:p>
        </p:txBody>
      </p:sp>
      <p:sp>
        <p:nvSpPr>
          <p:cNvPr id="11" name="TextBox 10">
            <a:extLst>
              <a:ext uri="{FF2B5EF4-FFF2-40B4-BE49-F238E27FC236}">
                <a16:creationId xmlns:a16="http://schemas.microsoft.com/office/drawing/2014/main" id="{82963DCC-A5AE-C04F-90AB-6766D66F1675}"/>
              </a:ext>
            </a:extLst>
          </p:cNvPr>
          <p:cNvSpPr txBox="1">
            <a:spLocks noChangeArrowheads="1"/>
          </p:cNvSpPr>
          <p:nvPr/>
        </p:nvSpPr>
        <p:spPr bwMode="auto">
          <a:xfrm>
            <a:off x="4800600" y="5380386"/>
            <a:ext cx="33321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100" dirty="0">
                <a:solidFill>
                  <a:schemeClr val="accent1">
                    <a:lumMod val="75000"/>
                  </a:schemeClr>
                </a:solidFill>
                <a:latin typeface="+mj-lt"/>
                <a:cs typeface="Calibri" panose="020F0502020204030204" pitchFamily="34" charset="0"/>
              </a:rPr>
              <a:t>CTU, Czech Republic + </a:t>
            </a:r>
          </a:p>
          <a:p>
            <a:pPr algn="ctr"/>
            <a:r>
              <a:rPr lang="en-US" altLang="en-US" sz="2100" dirty="0" err="1">
                <a:solidFill>
                  <a:schemeClr val="accent1">
                    <a:lumMod val="75000"/>
                  </a:schemeClr>
                </a:solidFill>
                <a:latin typeface="+mj-lt"/>
                <a:cs typeface="Calibri" panose="020F0502020204030204" pitchFamily="34" charset="0"/>
              </a:rPr>
              <a:t>Koç</a:t>
            </a:r>
            <a:r>
              <a:rPr lang="en-US" altLang="en-US" sz="2100" dirty="0">
                <a:solidFill>
                  <a:schemeClr val="accent1">
                    <a:lumMod val="75000"/>
                  </a:schemeClr>
                </a:solidFill>
                <a:latin typeface="+mj-lt"/>
                <a:cs typeface="Calibri" panose="020F0502020204030204" pitchFamily="34" charset="0"/>
              </a:rPr>
              <a:t> </a:t>
            </a:r>
            <a:r>
              <a:rPr lang="en-US" altLang="en-US" sz="2100" dirty="0" err="1">
                <a:solidFill>
                  <a:schemeClr val="accent1">
                    <a:lumMod val="75000"/>
                  </a:schemeClr>
                </a:solidFill>
                <a:latin typeface="+mj-lt"/>
                <a:cs typeface="Calibri" panose="020F0502020204030204" pitchFamily="34" charset="0"/>
              </a:rPr>
              <a:t>Ünv</a:t>
            </a:r>
            <a:r>
              <a:rPr lang="en-US" altLang="en-US" sz="2100" dirty="0">
                <a:solidFill>
                  <a:schemeClr val="accent1">
                    <a:lumMod val="75000"/>
                  </a:schemeClr>
                </a:solidFill>
                <a:latin typeface="+mj-lt"/>
                <a:cs typeface="Calibri" panose="020F0502020204030204" pitchFamily="34" charset="0"/>
              </a:rPr>
              <a:t>. 2018</a:t>
            </a:r>
          </a:p>
        </p:txBody>
      </p:sp>
      <p:grpSp>
        <p:nvGrpSpPr>
          <p:cNvPr id="19" name="Group 18">
            <a:extLst>
              <a:ext uri="{FF2B5EF4-FFF2-40B4-BE49-F238E27FC236}">
                <a16:creationId xmlns:a16="http://schemas.microsoft.com/office/drawing/2014/main" id="{A8C5FE40-E4E7-CE42-9738-61F312146B0E}"/>
              </a:ext>
            </a:extLst>
          </p:cNvPr>
          <p:cNvGrpSpPr>
            <a:grpSpLocks noChangeAspect="1"/>
          </p:cNvGrpSpPr>
          <p:nvPr/>
        </p:nvGrpSpPr>
        <p:grpSpPr>
          <a:xfrm>
            <a:off x="6767748" y="3927220"/>
            <a:ext cx="1157052" cy="1173331"/>
            <a:chOff x="3555879" y="4578493"/>
            <a:chExt cx="1178337" cy="1194915"/>
          </a:xfrm>
        </p:grpSpPr>
        <p:sp>
          <p:nvSpPr>
            <p:cNvPr id="20" name="Oval 19">
              <a:extLst>
                <a:ext uri="{FF2B5EF4-FFF2-40B4-BE49-F238E27FC236}">
                  <a16:creationId xmlns:a16="http://schemas.microsoft.com/office/drawing/2014/main" id="{1F4C5215-6F78-C945-9CD3-8B2DDE81C52D}"/>
                </a:ext>
              </a:extLst>
            </p:cNvPr>
            <p:cNvSpPr>
              <a:spLocks noChangeAspect="1"/>
            </p:cNvSpPr>
            <p:nvPr/>
          </p:nvSpPr>
          <p:spPr>
            <a:xfrm>
              <a:off x="3555879" y="4595071"/>
              <a:ext cx="1178337" cy="1178337"/>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lt"/>
              </a:endParaRPr>
            </a:p>
          </p:txBody>
        </p:sp>
        <p:pic>
          <p:nvPicPr>
            <p:cNvPr id="21" name="Picture 20">
              <a:extLst>
                <a:ext uri="{FF2B5EF4-FFF2-40B4-BE49-F238E27FC236}">
                  <a16:creationId xmlns:a16="http://schemas.microsoft.com/office/drawing/2014/main" id="{5EBA30E5-5FC0-FF41-AD10-3BE0277A2A4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633600" y="4578493"/>
              <a:ext cx="1085816" cy="569773"/>
            </a:xfrm>
            <a:prstGeom prst="rect">
              <a:avLst/>
            </a:prstGeom>
          </p:spPr>
        </p:pic>
        <p:pic>
          <p:nvPicPr>
            <p:cNvPr id="22" name="Picture 21">
              <a:extLst>
                <a:ext uri="{FF2B5EF4-FFF2-40B4-BE49-F238E27FC236}">
                  <a16:creationId xmlns:a16="http://schemas.microsoft.com/office/drawing/2014/main" id="{D8E60662-3E1F-6542-8437-774431A9BED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639231" y="5135230"/>
              <a:ext cx="1029244" cy="345858"/>
            </a:xfrm>
            <a:prstGeom prst="rect">
              <a:avLst/>
            </a:prstGeom>
          </p:spPr>
        </p:pic>
      </p:grpSp>
      <p:pic>
        <p:nvPicPr>
          <p:cNvPr id="23" name="Picture 22">
            <a:extLst>
              <a:ext uri="{FF2B5EF4-FFF2-40B4-BE49-F238E27FC236}">
                <a16:creationId xmlns:a16="http://schemas.microsoft.com/office/drawing/2014/main" id="{1FDFD9DA-1AD0-B24D-91AA-8105D1EB748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82894" y="4142596"/>
            <a:ext cx="1720613" cy="7425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66888" y="2346325"/>
            <a:ext cx="2387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ular Callout 2"/>
          <p:cNvSpPr>
            <a:spLocks noChangeArrowheads="1"/>
          </p:cNvSpPr>
          <p:nvPr/>
        </p:nvSpPr>
        <p:spPr bwMode="auto">
          <a:xfrm>
            <a:off x="4445000" y="2693988"/>
            <a:ext cx="2711450" cy="1581150"/>
          </a:xfrm>
          <a:prstGeom prst="wedgeRoundRectCallout">
            <a:avLst>
              <a:gd name="adj1" fmla="val -64449"/>
              <a:gd name="adj2" fmla="val 26838"/>
              <a:gd name="adj3" fmla="val 16667"/>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anchor="ctr"/>
          <a:lstStyle/>
          <a:p>
            <a:pPr algn="ctr">
              <a:defRPr/>
            </a:pPr>
            <a:r>
              <a:rPr lang="en-US" sz="2800" dirty="0">
                <a:solidFill>
                  <a:schemeClr val="dk1"/>
                </a:solidFill>
                <a:latin typeface="+mn-lt"/>
              </a:rPr>
              <a:t>s</a:t>
            </a:r>
          </a:p>
        </p:txBody>
      </p:sp>
      <p:pic>
        <p:nvPicPr>
          <p:cNvPr id="48131" name="Picture 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827588" y="2782888"/>
            <a:ext cx="1895475"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entury Gothic"/>
                <a:cs typeface="Century Gothic"/>
              </a:rPr>
              <a:t>Karel</a:t>
            </a:r>
            <a:r>
              <a:rPr lang="en-US" sz="4000" b="1" dirty="0">
                <a:solidFill>
                  <a:schemeClr val="tx1"/>
                </a:solidFill>
                <a:latin typeface="Century Gothic"/>
                <a:cs typeface="Century Gothic"/>
              </a:rPr>
              <a:t> Speaks Java</a:t>
            </a:r>
          </a:p>
        </p:txBody>
      </p:sp>
    </p:spTree>
    <p:extLst>
      <p:ext uri="{BB962C8B-B14F-4D97-AF65-F5344CB8AC3E}">
        <p14:creationId xmlns:p14="http://schemas.microsoft.com/office/powerpoint/2010/main" val="2354902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5"/>
          <p:cNvSpPr>
            <a:spLocks noChangeArrowheads="1"/>
          </p:cNvSpPr>
          <p:nvPr/>
        </p:nvSpPr>
        <p:spPr bwMode="auto">
          <a:xfrm>
            <a:off x="955675" y="2141538"/>
            <a:ext cx="4897438" cy="2922587"/>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sp>
        <p:nvSpPr>
          <p:cNvPr id="50178" name="Text Box 6"/>
          <p:cNvSpPr txBox="1">
            <a:spLocks noChangeArrowheads="1"/>
          </p:cNvSpPr>
          <p:nvPr/>
        </p:nvSpPr>
        <p:spPr bwMode="auto">
          <a:xfrm>
            <a:off x="12604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79" name="Line 7"/>
          <p:cNvSpPr>
            <a:spLocks noChangeShapeType="1"/>
          </p:cNvSpPr>
          <p:nvPr/>
        </p:nvSpPr>
        <p:spPr bwMode="auto">
          <a:xfrm>
            <a:off x="942975" y="40989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0" name="Line 8"/>
          <p:cNvSpPr>
            <a:spLocks noChangeShapeType="1"/>
          </p:cNvSpPr>
          <p:nvPr/>
        </p:nvSpPr>
        <p:spPr bwMode="auto">
          <a:xfrm rot="-5400000">
            <a:off x="1438275"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1" name="Line 13"/>
          <p:cNvSpPr>
            <a:spLocks noChangeShapeType="1"/>
          </p:cNvSpPr>
          <p:nvPr/>
        </p:nvSpPr>
        <p:spPr bwMode="auto">
          <a:xfrm>
            <a:off x="1922463" y="40989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2" name="Line 14"/>
          <p:cNvSpPr>
            <a:spLocks noChangeShapeType="1"/>
          </p:cNvSpPr>
          <p:nvPr/>
        </p:nvSpPr>
        <p:spPr bwMode="auto">
          <a:xfrm rot="-5400000">
            <a:off x="2417763"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3" name="Line 15"/>
          <p:cNvSpPr>
            <a:spLocks noChangeShapeType="1"/>
          </p:cNvSpPr>
          <p:nvPr/>
        </p:nvSpPr>
        <p:spPr bwMode="auto">
          <a:xfrm>
            <a:off x="2901950" y="40989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4" name="Line 16"/>
          <p:cNvSpPr>
            <a:spLocks noChangeShapeType="1"/>
          </p:cNvSpPr>
          <p:nvPr/>
        </p:nvSpPr>
        <p:spPr bwMode="auto">
          <a:xfrm rot="-5400000">
            <a:off x="3397250"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5" name="Line 17"/>
          <p:cNvSpPr>
            <a:spLocks noChangeShapeType="1"/>
          </p:cNvSpPr>
          <p:nvPr/>
        </p:nvSpPr>
        <p:spPr bwMode="auto">
          <a:xfrm>
            <a:off x="3881438" y="40989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6" name="Line 18"/>
          <p:cNvSpPr>
            <a:spLocks noChangeShapeType="1"/>
          </p:cNvSpPr>
          <p:nvPr/>
        </p:nvSpPr>
        <p:spPr bwMode="auto">
          <a:xfrm rot="-5400000">
            <a:off x="4376738" y="45815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7" name="Line 19"/>
          <p:cNvSpPr>
            <a:spLocks noChangeShapeType="1"/>
          </p:cNvSpPr>
          <p:nvPr/>
        </p:nvSpPr>
        <p:spPr bwMode="auto">
          <a:xfrm>
            <a:off x="4860925" y="40989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8" name="Text Box 23"/>
          <p:cNvSpPr txBox="1">
            <a:spLocks noChangeArrowheads="1"/>
          </p:cNvSpPr>
          <p:nvPr/>
        </p:nvSpPr>
        <p:spPr bwMode="auto">
          <a:xfrm>
            <a:off x="22383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89" name="Text Box 24"/>
          <p:cNvSpPr txBox="1">
            <a:spLocks noChangeArrowheads="1"/>
          </p:cNvSpPr>
          <p:nvPr/>
        </p:nvSpPr>
        <p:spPr bwMode="auto">
          <a:xfrm>
            <a:off x="32162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0" name="Text Box 25"/>
          <p:cNvSpPr txBox="1">
            <a:spLocks noChangeArrowheads="1"/>
          </p:cNvSpPr>
          <p:nvPr/>
        </p:nvSpPr>
        <p:spPr bwMode="auto">
          <a:xfrm>
            <a:off x="41941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1" name="Text Box 26"/>
          <p:cNvSpPr txBox="1">
            <a:spLocks noChangeArrowheads="1"/>
          </p:cNvSpPr>
          <p:nvPr/>
        </p:nvSpPr>
        <p:spPr bwMode="auto">
          <a:xfrm>
            <a:off x="5172075" y="44100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2" name="Text Box 27"/>
          <p:cNvSpPr txBox="1">
            <a:spLocks noChangeArrowheads="1"/>
          </p:cNvSpPr>
          <p:nvPr/>
        </p:nvSpPr>
        <p:spPr bwMode="auto">
          <a:xfrm>
            <a:off x="12604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193" name="Line 28"/>
          <p:cNvSpPr>
            <a:spLocks noChangeShapeType="1"/>
          </p:cNvSpPr>
          <p:nvPr/>
        </p:nvSpPr>
        <p:spPr bwMode="auto">
          <a:xfrm>
            <a:off x="942975" y="31210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4" name="Line 29"/>
          <p:cNvSpPr>
            <a:spLocks noChangeShapeType="1"/>
          </p:cNvSpPr>
          <p:nvPr/>
        </p:nvSpPr>
        <p:spPr bwMode="auto">
          <a:xfrm rot="-5400000">
            <a:off x="1438275"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30"/>
          <p:cNvSpPr>
            <a:spLocks noChangeShapeType="1"/>
          </p:cNvSpPr>
          <p:nvPr/>
        </p:nvSpPr>
        <p:spPr bwMode="auto">
          <a:xfrm>
            <a:off x="1922463" y="31210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6" name="Line 31"/>
          <p:cNvSpPr>
            <a:spLocks noChangeShapeType="1"/>
          </p:cNvSpPr>
          <p:nvPr/>
        </p:nvSpPr>
        <p:spPr bwMode="auto">
          <a:xfrm rot="-5400000">
            <a:off x="2417763"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7" name="Line 32"/>
          <p:cNvSpPr>
            <a:spLocks noChangeShapeType="1"/>
          </p:cNvSpPr>
          <p:nvPr/>
        </p:nvSpPr>
        <p:spPr bwMode="auto">
          <a:xfrm>
            <a:off x="2901950" y="31210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8" name="Line 33"/>
          <p:cNvSpPr>
            <a:spLocks noChangeShapeType="1"/>
          </p:cNvSpPr>
          <p:nvPr/>
        </p:nvSpPr>
        <p:spPr bwMode="auto">
          <a:xfrm rot="-5400000">
            <a:off x="3397250"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9" name="Line 34"/>
          <p:cNvSpPr>
            <a:spLocks noChangeShapeType="1"/>
          </p:cNvSpPr>
          <p:nvPr/>
        </p:nvSpPr>
        <p:spPr bwMode="auto">
          <a:xfrm>
            <a:off x="3881438" y="3121025"/>
            <a:ext cx="10017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0" name="Line 35"/>
          <p:cNvSpPr>
            <a:spLocks noChangeShapeType="1"/>
          </p:cNvSpPr>
          <p:nvPr/>
        </p:nvSpPr>
        <p:spPr bwMode="auto">
          <a:xfrm rot="-5400000">
            <a:off x="4376738" y="36036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1" name="Line 36"/>
          <p:cNvSpPr>
            <a:spLocks noChangeShapeType="1"/>
          </p:cNvSpPr>
          <p:nvPr/>
        </p:nvSpPr>
        <p:spPr bwMode="auto">
          <a:xfrm>
            <a:off x="4860925" y="3121025"/>
            <a:ext cx="10017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2" name="Text Box 38"/>
          <p:cNvSpPr txBox="1">
            <a:spLocks noChangeArrowheads="1"/>
          </p:cNvSpPr>
          <p:nvPr/>
        </p:nvSpPr>
        <p:spPr bwMode="auto">
          <a:xfrm>
            <a:off x="22383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3" name="Text Box 39"/>
          <p:cNvSpPr txBox="1">
            <a:spLocks noChangeArrowheads="1"/>
          </p:cNvSpPr>
          <p:nvPr/>
        </p:nvSpPr>
        <p:spPr bwMode="auto">
          <a:xfrm>
            <a:off x="32162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4" name="Text Box 40"/>
          <p:cNvSpPr txBox="1">
            <a:spLocks noChangeArrowheads="1"/>
          </p:cNvSpPr>
          <p:nvPr/>
        </p:nvSpPr>
        <p:spPr bwMode="auto">
          <a:xfrm>
            <a:off x="41941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5" name="Text Box 41"/>
          <p:cNvSpPr txBox="1">
            <a:spLocks noChangeArrowheads="1"/>
          </p:cNvSpPr>
          <p:nvPr/>
        </p:nvSpPr>
        <p:spPr bwMode="auto">
          <a:xfrm>
            <a:off x="5172075" y="34321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6" name="Text Box 42"/>
          <p:cNvSpPr txBox="1">
            <a:spLocks noChangeArrowheads="1"/>
          </p:cNvSpPr>
          <p:nvPr/>
        </p:nvSpPr>
        <p:spPr bwMode="auto">
          <a:xfrm>
            <a:off x="12604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07" name="Line 44"/>
          <p:cNvSpPr>
            <a:spLocks noChangeShapeType="1"/>
          </p:cNvSpPr>
          <p:nvPr/>
        </p:nvSpPr>
        <p:spPr bwMode="auto">
          <a:xfrm rot="-5400000">
            <a:off x="1438275"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8" name="Line 46"/>
          <p:cNvSpPr>
            <a:spLocks noChangeShapeType="1"/>
          </p:cNvSpPr>
          <p:nvPr/>
        </p:nvSpPr>
        <p:spPr bwMode="auto">
          <a:xfrm rot="-5400000">
            <a:off x="2417763"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9" name="Line 48"/>
          <p:cNvSpPr>
            <a:spLocks noChangeShapeType="1"/>
          </p:cNvSpPr>
          <p:nvPr/>
        </p:nvSpPr>
        <p:spPr bwMode="auto">
          <a:xfrm rot="-5400000">
            <a:off x="3397250"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0" name="Line 50"/>
          <p:cNvSpPr>
            <a:spLocks noChangeShapeType="1"/>
          </p:cNvSpPr>
          <p:nvPr/>
        </p:nvSpPr>
        <p:spPr bwMode="auto">
          <a:xfrm rot="-5400000">
            <a:off x="4376738" y="2625725"/>
            <a:ext cx="990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1" name="Text Box 53"/>
          <p:cNvSpPr txBox="1">
            <a:spLocks noChangeArrowheads="1"/>
          </p:cNvSpPr>
          <p:nvPr/>
        </p:nvSpPr>
        <p:spPr bwMode="auto">
          <a:xfrm>
            <a:off x="22383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2" name="Text Box 54"/>
          <p:cNvSpPr txBox="1">
            <a:spLocks noChangeArrowheads="1"/>
          </p:cNvSpPr>
          <p:nvPr/>
        </p:nvSpPr>
        <p:spPr bwMode="auto">
          <a:xfrm>
            <a:off x="32162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3" name="Text Box 55"/>
          <p:cNvSpPr txBox="1">
            <a:spLocks noChangeArrowheads="1"/>
          </p:cNvSpPr>
          <p:nvPr/>
        </p:nvSpPr>
        <p:spPr bwMode="auto">
          <a:xfrm>
            <a:off x="41941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4" name="Text Box 56"/>
          <p:cNvSpPr txBox="1">
            <a:spLocks noChangeArrowheads="1"/>
          </p:cNvSpPr>
          <p:nvPr/>
        </p:nvSpPr>
        <p:spPr bwMode="auto">
          <a:xfrm>
            <a:off x="5172075" y="2454275"/>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0215" name="Text Box 72"/>
          <p:cNvSpPr txBox="1">
            <a:spLocks noChangeArrowheads="1"/>
          </p:cNvSpPr>
          <p:nvPr/>
        </p:nvSpPr>
        <p:spPr bwMode="auto">
          <a:xfrm>
            <a:off x="642938" y="4416425"/>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50216" name="Text Box 73"/>
          <p:cNvSpPr txBox="1">
            <a:spLocks noChangeArrowheads="1"/>
          </p:cNvSpPr>
          <p:nvPr/>
        </p:nvSpPr>
        <p:spPr bwMode="auto">
          <a:xfrm>
            <a:off x="642938" y="3438525"/>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50217" name="Text Box 74"/>
          <p:cNvSpPr txBox="1">
            <a:spLocks noChangeArrowheads="1"/>
          </p:cNvSpPr>
          <p:nvPr/>
        </p:nvSpPr>
        <p:spPr bwMode="auto">
          <a:xfrm>
            <a:off x="642938" y="2447925"/>
            <a:ext cx="30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50218" name="Text Box 75"/>
          <p:cNvSpPr txBox="1">
            <a:spLocks noChangeArrowheads="1"/>
          </p:cNvSpPr>
          <p:nvPr/>
        </p:nvSpPr>
        <p:spPr bwMode="auto">
          <a:xfrm>
            <a:off x="960438" y="5057775"/>
            <a:ext cx="976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50219" name="Text Box 76"/>
          <p:cNvSpPr txBox="1">
            <a:spLocks noChangeArrowheads="1"/>
          </p:cNvSpPr>
          <p:nvPr/>
        </p:nvSpPr>
        <p:spPr bwMode="auto">
          <a:xfrm>
            <a:off x="1927225" y="5064125"/>
            <a:ext cx="976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50220" name="Text Box 77"/>
          <p:cNvSpPr txBox="1">
            <a:spLocks noChangeArrowheads="1"/>
          </p:cNvSpPr>
          <p:nvPr/>
        </p:nvSpPr>
        <p:spPr bwMode="auto">
          <a:xfrm>
            <a:off x="2906713" y="5070475"/>
            <a:ext cx="976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50221" name="Text Box 78"/>
          <p:cNvSpPr txBox="1">
            <a:spLocks noChangeArrowheads="1"/>
          </p:cNvSpPr>
          <p:nvPr/>
        </p:nvSpPr>
        <p:spPr bwMode="auto">
          <a:xfrm>
            <a:off x="3886200" y="5076825"/>
            <a:ext cx="976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sp>
        <p:nvSpPr>
          <p:cNvPr id="50222" name="Text Box 79"/>
          <p:cNvSpPr txBox="1">
            <a:spLocks noChangeArrowheads="1"/>
          </p:cNvSpPr>
          <p:nvPr/>
        </p:nvSpPr>
        <p:spPr bwMode="auto">
          <a:xfrm>
            <a:off x="4865688" y="5083175"/>
            <a:ext cx="9763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5</a:t>
            </a:r>
            <a:endParaRPr lang="en-US" altLang="en-US" sz="1400">
              <a:latin typeface="Times New Roman" charset="0"/>
            </a:endParaRPr>
          </a:p>
        </p:txBody>
      </p:sp>
      <p:pic>
        <p:nvPicPr>
          <p:cNvPr id="50223" name="Picture 11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9338" y="4183063"/>
            <a:ext cx="836612"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24" name="Pictur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789738" y="2743200"/>
            <a:ext cx="17081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25" name="TextBox 6"/>
          <p:cNvSpPr txBox="1">
            <a:spLocks noChangeArrowheads="1"/>
          </p:cNvSpPr>
          <p:nvPr/>
        </p:nvSpPr>
        <p:spPr bwMode="auto">
          <a:xfrm>
            <a:off x="7169150" y="2257425"/>
            <a:ext cx="9175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North</a:t>
            </a:r>
          </a:p>
        </p:txBody>
      </p:sp>
      <p:sp>
        <p:nvSpPr>
          <p:cNvPr id="50226" name="TextBox 115"/>
          <p:cNvSpPr txBox="1">
            <a:spLocks noChangeArrowheads="1"/>
          </p:cNvSpPr>
          <p:nvPr/>
        </p:nvSpPr>
        <p:spPr bwMode="auto">
          <a:xfrm>
            <a:off x="7169150" y="4516438"/>
            <a:ext cx="915988"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South</a:t>
            </a:r>
          </a:p>
        </p:txBody>
      </p:sp>
      <p:sp>
        <p:nvSpPr>
          <p:cNvPr id="50227" name="TextBox 116"/>
          <p:cNvSpPr txBox="1">
            <a:spLocks noChangeArrowheads="1"/>
          </p:cNvSpPr>
          <p:nvPr/>
        </p:nvSpPr>
        <p:spPr bwMode="auto">
          <a:xfrm>
            <a:off x="6086475" y="3360738"/>
            <a:ext cx="835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West</a:t>
            </a:r>
          </a:p>
        </p:txBody>
      </p:sp>
      <p:sp>
        <p:nvSpPr>
          <p:cNvPr id="50228" name="TextBox 117"/>
          <p:cNvSpPr txBox="1">
            <a:spLocks noChangeArrowheads="1"/>
          </p:cNvSpPr>
          <p:nvPr/>
        </p:nvSpPr>
        <p:spPr bwMode="auto">
          <a:xfrm>
            <a:off x="8399463" y="3378200"/>
            <a:ext cx="704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a:latin typeface="Times New Roman" charset="0"/>
              </a:rPr>
              <a:t>East</a:t>
            </a:r>
          </a:p>
        </p:txBody>
      </p:sp>
      <p:sp>
        <p:nvSpPr>
          <p:cNvPr id="57"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entury Gothic"/>
                <a:cs typeface="Century Gothic"/>
              </a:rPr>
              <a:t>Karel’s</a:t>
            </a:r>
            <a:r>
              <a:rPr lang="en-US" sz="4000" b="1" dirty="0">
                <a:solidFill>
                  <a:schemeClr val="tx1"/>
                </a:solidFill>
                <a:latin typeface="Century Gothic"/>
                <a:cs typeface="Century Gothic"/>
              </a:rPr>
              <a:t> World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54274" name="Group 5"/>
          <p:cNvGrpSpPr>
            <a:grpSpLocks/>
          </p:cNvGrpSpPr>
          <p:nvPr/>
        </p:nvGrpSpPr>
        <p:grpSpPr bwMode="auto">
          <a:xfrm>
            <a:off x="4489450" y="3929063"/>
            <a:ext cx="1981200" cy="990600"/>
            <a:chOff x="3184" y="3336"/>
            <a:chExt cx="1248" cy="624"/>
          </a:xfrm>
        </p:grpSpPr>
        <p:sp>
          <p:nvSpPr>
            <p:cNvPr id="54299"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300"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301"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4275" name="Group 9"/>
          <p:cNvGrpSpPr>
            <a:grpSpLocks/>
          </p:cNvGrpSpPr>
          <p:nvPr/>
        </p:nvGrpSpPr>
        <p:grpSpPr bwMode="auto">
          <a:xfrm>
            <a:off x="1890713" y="2290763"/>
            <a:ext cx="4549775" cy="2965450"/>
            <a:chOff x="1547" y="2304"/>
            <a:chExt cx="2866" cy="1868"/>
          </a:xfrm>
        </p:grpSpPr>
        <p:sp>
          <p:nvSpPr>
            <p:cNvPr id="54280"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1"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2"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3"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4"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5"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6"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7"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8"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89"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90"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91"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4292"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54293"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54294"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54295"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54296"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54297"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54298"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54276" name="Group 36"/>
          <p:cNvGrpSpPr>
            <a:grpSpLocks/>
          </p:cNvGrpSpPr>
          <p:nvPr/>
        </p:nvGrpSpPr>
        <p:grpSpPr bwMode="auto">
          <a:xfrm>
            <a:off x="2606675" y="3992563"/>
            <a:ext cx="795338" cy="846137"/>
            <a:chOff x="216" y="2155"/>
            <a:chExt cx="501" cy="533"/>
          </a:xfrm>
        </p:grpSpPr>
        <p:sp>
          <p:nvSpPr>
            <p:cNvPr id="54278"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54279"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Walls</a:t>
            </a:r>
          </a:p>
        </p:txBody>
      </p:sp>
      <p:sp>
        <p:nvSpPr>
          <p:cNvPr id="6" name="Left Arrow 5">
            <a:extLst>
              <a:ext uri="{FF2B5EF4-FFF2-40B4-BE49-F238E27FC236}">
                <a16:creationId xmlns:a16="http://schemas.microsoft.com/office/drawing/2014/main" id="{E9647163-F202-6144-A91F-9E9B970B780F}"/>
              </a:ext>
            </a:extLst>
          </p:cNvPr>
          <p:cNvSpPr/>
          <p:nvPr/>
        </p:nvSpPr>
        <p:spPr>
          <a:xfrm rot="19980324">
            <a:off x="6606935" y="2130935"/>
            <a:ext cx="838200" cy="801687"/>
          </a:xfrm>
          <a:prstGeom prst="leftArrow">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37" name="Left Arrow 36">
            <a:extLst>
              <a:ext uri="{FF2B5EF4-FFF2-40B4-BE49-F238E27FC236}">
                <a16:creationId xmlns:a16="http://schemas.microsoft.com/office/drawing/2014/main" id="{85E7A379-7CA0-044F-895A-C7E3771C94EB}"/>
              </a:ext>
            </a:extLst>
          </p:cNvPr>
          <p:cNvSpPr/>
          <p:nvPr/>
        </p:nvSpPr>
        <p:spPr>
          <a:xfrm rot="19980324">
            <a:off x="4507154" y="3890453"/>
            <a:ext cx="838200" cy="801687"/>
          </a:xfrm>
          <a:prstGeom prst="leftArrow">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38" name="Left Arrow 37">
            <a:extLst>
              <a:ext uri="{FF2B5EF4-FFF2-40B4-BE49-F238E27FC236}">
                <a16:creationId xmlns:a16="http://schemas.microsoft.com/office/drawing/2014/main" id="{A17690AC-8B05-364E-8661-8D9DD7D5B4BC}"/>
              </a:ext>
            </a:extLst>
          </p:cNvPr>
          <p:cNvSpPr/>
          <p:nvPr/>
        </p:nvSpPr>
        <p:spPr>
          <a:xfrm rot="14283396">
            <a:off x="3195397" y="1219994"/>
            <a:ext cx="838200" cy="801687"/>
          </a:xfrm>
          <a:prstGeom prst="leftArrow">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7" grpId="0" animBg="1"/>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Beepers</a:t>
            </a:r>
          </a:p>
        </p:txBody>
      </p:sp>
      <p:sp>
        <p:nvSpPr>
          <p:cNvPr id="56322"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56323" name="Group 5"/>
          <p:cNvGrpSpPr>
            <a:grpSpLocks/>
          </p:cNvGrpSpPr>
          <p:nvPr/>
        </p:nvGrpSpPr>
        <p:grpSpPr bwMode="auto">
          <a:xfrm>
            <a:off x="4489450" y="3929063"/>
            <a:ext cx="1981200" cy="990600"/>
            <a:chOff x="3184" y="3336"/>
            <a:chExt cx="1248" cy="624"/>
          </a:xfrm>
        </p:grpSpPr>
        <p:sp>
          <p:nvSpPr>
            <p:cNvPr id="56348"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49"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350"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6324" name="Group 9"/>
          <p:cNvGrpSpPr>
            <a:grpSpLocks/>
          </p:cNvGrpSpPr>
          <p:nvPr/>
        </p:nvGrpSpPr>
        <p:grpSpPr bwMode="auto">
          <a:xfrm>
            <a:off x="1890713" y="2290763"/>
            <a:ext cx="4549775" cy="2965450"/>
            <a:chOff x="1547" y="2304"/>
            <a:chExt cx="2866" cy="1868"/>
          </a:xfrm>
        </p:grpSpPr>
        <p:sp>
          <p:nvSpPr>
            <p:cNvPr id="56329"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0"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1"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2"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3"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4"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5"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6"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7"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8"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39"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40"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56341"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56342"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56343"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56344"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56345"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56346"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56347"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56325" name="Group 36"/>
          <p:cNvGrpSpPr>
            <a:grpSpLocks/>
          </p:cNvGrpSpPr>
          <p:nvPr/>
        </p:nvGrpSpPr>
        <p:grpSpPr bwMode="auto">
          <a:xfrm>
            <a:off x="2606675" y="3992563"/>
            <a:ext cx="795338" cy="846137"/>
            <a:chOff x="216" y="2155"/>
            <a:chExt cx="501" cy="533"/>
          </a:xfrm>
        </p:grpSpPr>
        <p:sp>
          <p:nvSpPr>
            <p:cNvPr id="56327"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56328"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6326" name="Picture 39" descr="Beep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96888" y="2346325"/>
            <a:ext cx="2387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Knows Four Commands</a:t>
            </a:r>
          </a:p>
        </p:txBody>
      </p:sp>
      <p:sp>
        <p:nvSpPr>
          <p:cNvPr id="52227" name="TextBox 1"/>
          <p:cNvSpPr txBox="1">
            <a:spLocks noChangeArrowheads="1"/>
          </p:cNvSpPr>
          <p:nvPr/>
        </p:nvSpPr>
        <p:spPr bwMode="auto">
          <a:xfrm>
            <a:off x="3608388" y="1673225"/>
            <a:ext cx="2339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a:latin typeface="Courier" charset="0"/>
                <a:ea typeface="Courier" charset="0"/>
                <a:cs typeface="Courier" charset="0"/>
              </a:rPr>
              <a:t>move();</a:t>
            </a:r>
          </a:p>
        </p:txBody>
      </p:sp>
      <p:sp>
        <p:nvSpPr>
          <p:cNvPr id="52228" name="TextBox 10"/>
          <p:cNvSpPr txBox="1">
            <a:spLocks noChangeArrowheads="1"/>
          </p:cNvSpPr>
          <p:nvPr/>
        </p:nvSpPr>
        <p:spPr bwMode="auto">
          <a:xfrm>
            <a:off x="3602038" y="2581275"/>
            <a:ext cx="35702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err="1">
                <a:latin typeface="Courier" charset="0"/>
                <a:ea typeface="Courier" charset="0"/>
                <a:cs typeface="Courier" charset="0"/>
              </a:rPr>
              <a:t>turnLeft</a:t>
            </a:r>
            <a:r>
              <a:rPr lang="en-US" altLang="en-US" sz="4000" dirty="0">
                <a:latin typeface="Courier" charset="0"/>
                <a:ea typeface="Courier" charset="0"/>
                <a:cs typeface="Courier" charset="0"/>
              </a:rPr>
              <a:t>();</a:t>
            </a:r>
          </a:p>
        </p:txBody>
      </p:sp>
      <p:sp>
        <p:nvSpPr>
          <p:cNvPr id="52229" name="TextBox 11"/>
          <p:cNvSpPr txBox="1">
            <a:spLocks noChangeArrowheads="1"/>
          </p:cNvSpPr>
          <p:nvPr/>
        </p:nvSpPr>
        <p:spPr bwMode="auto">
          <a:xfrm>
            <a:off x="3590925" y="3489325"/>
            <a:ext cx="41857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err="1">
                <a:latin typeface="Courier" charset="0"/>
                <a:ea typeface="Courier" charset="0"/>
                <a:cs typeface="Courier" charset="0"/>
              </a:rPr>
              <a:t>pickBeeper</a:t>
            </a:r>
            <a:r>
              <a:rPr lang="en-US" altLang="en-US" sz="4000" dirty="0">
                <a:latin typeface="Courier" charset="0"/>
                <a:ea typeface="Courier" charset="0"/>
                <a:cs typeface="Courier" charset="0"/>
              </a:rPr>
              <a:t>();</a:t>
            </a:r>
          </a:p>
        </p:txBody>
      </p:sp>
      <p:sp>
        <p:nvSpPr>
          <p:cNvPr id="52230" name="TextBox 12"/>
          <p:cNvSpPr txBox="1">
            <a:spLocks noChangeArrowheads="1"/>
          </p:cNvSpPr>
          <p:nvPr/>
        </p:nvSpPr>
        <p:spPr bwMode="auto">
          <a:xfrm>
            <a:off x="3602038" y="4392612"/>
            <a:ext cx="3877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4000" dirty="0" err="1">
                <a:latin typeface="Courier" charset="0"/>
                <a:ea typeface="Courier" charset="0"/>
                <a:cs typeface="Courier" charset="0"/>
              </a:rPr>
              <a:t>putBeeper</a:t>
            </a:r>
            <a:r>
              <a:rPr lang="en-US" altLang="en-US" sz="4000" dirty="0">
                <a:latin typeface="Courier" charset="0"/>
                <a:ea typeface="Courier" charset="0"/>
                <a:cs typeface="Courier" charset="0"/>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58370"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a:solidFill>
                  <a:schemeClr val="bg1"/>
                </a:solidFill>
                <a:latin typeface="Courier" charset="0"/>
                <a:ea typeface="Courier" charset="0"/>
                <a:cs typeface="Courier" charset="0"/>
              </a:rPr>
              <a:t>move();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ourier"/>
                <a:cs typeface="Courier"/>
              </a:rPr>
              <a:t>move();</a:t>
            </a:r>
          </a:p>
        </p:txBody>
      </p:sp>
      <p:sp>
        <p:nvSpPr>
          <p:cNvPr id="60418"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0419" name="Group 5"/>
          <p:cNvGrpSpPr>
            <a:grpSpLocks/>
          </p:cNvGrpSpPr>
          <p:nvPr/>
        </p:nvGrpSpPr>
        <p:grpSpPr bwMode="auto">
          <a:xfrm>
            <a:off x="4489450" y="3929063"/>
            <a:ext cx="1981200" cy="990600"/>
            <a:chOff x="3184" y="3336"/>
            <a:chExt cx="1248" cy="624"/>
          </a:xfrm>
        </p:grpSpPr>
        <p:sp>
          <p:nvSpPr>
            <p:cNvPr id="6044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44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0420" name="Group 9"/>
          <p:cNvGrpSpPr>
            <a:grpSpLocks/>
          </p:cNvGrpSpPr>
          <p:nvPr/>
        </p:nvGrpSpPr>
        <p:grpSpPr bwMode="auto">
          <a:xfrm>
            <a:off x="1890713" y="2290763"/>
            <a:ext cx="4549775" cy="2965450"/>
            <a:chOff x="1547" y="2304"/>
            <a:chExt cx="2866" cy="1868"/>
          </a:xfrm>
        </p:grpSpPr>
        <p:sp>
          <p:nvSpPr>
            <p:cNvPr id="6042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2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043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043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043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043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043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044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044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pic>
        <p:nvPicPr>
          <p:cNvPr id="60421"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32"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43175" y="4022725"/>
            <a:ext cx="8842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ourier"/>
                <a:cs typeface="Courier"/>
              </a:rPr>
              <a:t>move();</a:t>
            </a:r>
          </a:p>
        </p:txBody>
      </p:sp>
      <p:sp>
        <p:nvSpPr>
          <p:cNvPr id="62466"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2467" name="Group 5"/>
          <p:cNvGrpSpPr>
            <a:grpSpLocks/>
          </p:cNvGrpSpPr>
          <p:nvPr/>
        </p:nvGrpSpPr>
        <p:grpSpPr bwMode="auto">
          <a:xfrm>
            <a:off x="4489450" y="3929063"/>
            <a:ext cx="1981200" cy="990600"/>
            <a:chOff x="3184" y="3336"/>
            <a:chExt cx="1248" cy="624"/>
          </a:xfrm>
        </p:grpSpPr>
        <p:sp>
          <p:nvSpPr>
            <p:cNvPr id="6249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2468" name="Group 9"/>
          <p:cNvGrpSpPr>
            <a:grpSpLocks/>
          </p:cNvGrpSpPr>
          <p:nvPr/>
        </p:nvGrpSpPr>
        <p:grpSpPr bwMode="auto">
          <a:xfrm>
            <a:off x="1890713" y="2290763"/>
            <a:ext cx="4549775" cy="2965450"/>
            <a:chOff x="1547" y="2304"/>
            <a:chExt cx="2866" cy="1868"/>
          </a:xfrm>
        </p:grpSpPr>
        <p:sp>
          <p:nvSpPr>
            <p:cNvPr id="6247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7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248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248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248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248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248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249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249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62469"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62470"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62472"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30600" y="4022725"/>
            <a:ext cx="8842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64514"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a:solidFill>
                  <a:schemeClr val="bg1"/>
                </a:solidFill>
                <a:latin typeface="Courier" charset="0"/>
                <a:ea typeface="Courier" charset="0"/>
                <a:cs typeface="Courier" charset="0"/>
              </a:rPr>
              <a:t>turnLeft();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sp>
        <p:nvSpPr>
          <p:cNvPr id="66562"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6563" name="Group 5"/>
          <p:cNvGrpSpPr>
            <a:grpSpLocks/>
          </p:cNvGrpSpPr>
          <p:nvPr/>
        </p:nvGrpSpPr>
        <p:grpSpPr bwMode="auto">
          <a:xfrm>
            <a:off x="4489450" y="3929063"/>
            <a:ext cx="1981200" cy="990600"/>
            <a:chOff x="3184" y="3336"/>
            <a:chExt cx="1248" cy="624"/>
          </a:xfrm>
        </p:grpSpPr>
        <p:sp>
          <p:nvSpPr>
            <p:cNvPr id="66588"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89"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590"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564" name="Group 9"/>
          <p:cNvGrpSpPr>
            <a:grpSpLocks/>
          </p:cNvGrpSpPr>
          <p:nvPr/>
        </p:nvGrpSpPr>
        <p:grpSpPr bwMode="auto">
          <a:xfrm>
            <a:off x="1890713" y="2290763"/>
            <a:ext cx="4549775" cy="2965450"/>
            <a:chOff x="1547" y="2304"/>
            <a:chExt cx="2866" cy="1868"/>
          </a:xfrm>
        </p:grpSpPr>
        <p:sp>
          <p:nvSpPr>
            <p:cNvPr id="66569"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0"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1"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2"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3"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4"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5"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6"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7"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8"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79"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80"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6581"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6582"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6583"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6584"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6585"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6586"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6587"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66565"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66566"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66568"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30600" y="4022725"/>
            <a:ext cx="884238"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7038" y="360283"/>
            <a:ext cx="25431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Picture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400800" y="355520"/>
            <a:ext cx="2503488"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Picture 2"/>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500438" y="355520"/>
            <a:ext cx="2503487"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TextBox 4"/>
          <p:cNvSpPr txBox="1">
            <a:spLocks noChangeArrowheads="1"/>
          </p:cNvSpPr>
          <p:nvPr/>
        </p:nvSpPr>
        <p:spPr bwMode="auto">
          <a:xfrm>
            <a:off x="427038" y="2934750"/>
            <a:ext cx="245665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en-US" dirty="0">
                <a:latin typeface="+mj-lt"/>
              </a:rPr>
              <a:t>           </a:t>
            </a:r>
            <a:r>
              <a:rPr lang="en-US" altLang="en-US" dirty="0" err="1">
                <a:latin typeface="+mj-lt"/>
              </a:rPr>
              <a:t>Asena</a:t>
            </a:r>
            <a:endParaRPr lang="en-US" altLang="en-US" dirty="0">
              <a:latin typeface="+mj-lt"/>
            </a:endParaRPr>
          </a:p>
        </p:txBody>
      </p:sp>
      <p:sp>
        <p:nvSpPr>
          <p:cNvPr id="2" name="Rectangle 1">
            <a:extLst>
              <a:ext uri="{FF2B5EF4-FFF2-40B4-BE49-F238E27FC236}">
                <a16:creationId xmlns:a16="http://schemas.microsoft.com/office/drawing/2014/main" id="{40005DC6-E625-2842-B030-CEDB41A505D0}"/>
              </a:ext>
            </a:extLst>
          </p:cNvPr>
          <p:cNvSpPr/>
          <p:nvPr/>
        </p:nvSpPr>
        <p:spPr>
          <a:xfrm>
            <a:off x="3500438" y="2859008"/>
            <a:ext cx="2456657" cy="461665"/>
          </a:xfrm>
          <a:prstGeom prst="rect">
            <a:avLst/>
          </a:prstGeom>
        </p:spPr>
        <p:txBody>
          <a:bodyPr wrap="square">
            <a:spAutoFit/>
          </a:bodyPr>
          <a:lstStyle/>
          <a:p>
            <a:pPr algn="ctr"/>
            <a:r>
              <a:rPr lang="en-US" altLang="en-US" dirty="0">
                <a:solidFill>
                  <a:srgbClr val="000000"/>
                </a:solidFill>
                <a:latin typeface="Calibri Light" panose="020F0302020204030204"/>
              </a:rPr>
              <a:t>Bryce</a:t>
            </a:r>
            <a:endParaRPr lang="en-US" dirty="0"/>
          </a:p>
        </p:txBody>
      </p:sp>
      <p:sp>
        <p:nvSpPr>
          <p:cNvPr id="8" name="Rectangle 7">
            <a:extLst>
              <a:ext uri="{FF2B5EF4-FFF2-40B4-BE49-F238E27FC236}">
                <a16:creationId xmlns:a16="http://schemas.microsoft.com/office/drawing/2014/main" id="{43E80CA6-F8B3-854D-9C35-52BC7FE28E3B}"/>
              </a:ext>
            </a:extLst>
          </p:cNvPr>
          <p:cNvSpPr/>
          <p:nvPr/>
        </p:nvSpPr>
        <p:spPr>
          <a:xfrm>
            <a:off x="6400800" y="2859007"/>
            <a:ext cx="2513012" cy="461665"/>
          </a:xfrm>
          <a:prstGeom prst="rect">
            <a:avLst/>
          </a:prstGeom>
        </p:spPr>
        <p:txBody>
          <a:bodyPr wrap="square">
            <a:spAutoFit/>
          </a:bodyPr>
          <a:lstStyle/>
          <a:p>
            <a:pPr algn="ctr"/>
            <a:r>
              <a:rPr lang="en-US" altLang="en-US" dirty="0">
                <a:solidFill>
                  <a:srgbClr val="000000"/>
                </a:solidFill>
                <a:latin typeface="Calibri Light" panose="020F0302020204030204"/>
              </a:rPr>
              <a:t>Julia</a:t>
            </a:r>
            <a:endParaRPr lang="en-US" dirty="0"/>
          </a:p>
        </p:txBody>
      </p:sp>
      <p:pic>
        <p:nvPicPr>
          <p:cNvPr id="9" name="Picture 4">
            <a:extLst>
              <a:ext uri="{FF2B5EF4-FFF2-40B4-BE49-F238E27FC236}">
                <a16:creationId xmlns:a16="http://schemas.microsoft.com/office/drawing/2014/main" id="{8BB28F47-70EC-CB4D-8D95-F615E6C552AB}"/>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29200" y="3449017"/>
            <a:ext cx="2358110" cy="235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7FE0E680-E223-9147-A986-CEDCF5D15622}"/>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2347912" y="3444255"/>
            <a:ext cx="1747083" cy="2362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
            <a:extLst>
              <a:ext uri="{FF2B5EF4-FFF2-40B4-BE49-F238E27FC236}">
                <a16:creationId xmlns:a16="http://schemas.microsoft.com/office/drawing/2014/main" id="{B425724E-E1B9-3E41-BAA1-53E9FB68A883}"/>
              </a:ext>
            </a:extLst>
          </p:cNvPr>
          <p:cNvSpPr txBox="1">
            <a:spLocks noChangeArrowheads="1"/>
          </p:cNvSpPr>
          <p:nvPr/>
        </p:nvSpPr>
        <p:spPr bwMode="auto">
          <a:xfrm>
            <a:off x="1934383" y="5797180"/>
            <a:ext cx="245665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dirty="0">
                <a:latin typeface="+mj-lt"/>
              </a:rPr>
              <a:t>Nick</a:t>
            </a:r>
          </a:p>
        </p:txBody>
      </p:sp>
      <p:sp>
        <p:nvSpPr>
          <p:cNvPr id="12" name="Rectangle 11">
            <a:extLst>
              <a:ext uri="{FF2B5EF4-FFF2-40B4-BE49-F238E27FC236}">
                <a16:creationId xmlns:a16="http://schemas.microsoft.com/office/drawing/2014/main" id="{28C75346-3B47-E342-8F3B-FDE4DF711F5B}"/>
              </a:ext>
            </a:extLst>
          </p:cNvPr>
          <p:cNvSpPr/>
          <p:nvPr/>
        </p:nvSpPr>
        <p:spPr>
          <a:xfrm>
            <a:off x="5040721" y="5797477"/>
            <a:ext cx="2456657" cy="461665"/>
          </a:xfrm>
          <a:prstGeom prst="rect">
            <a:avLst/>
          </a:prstGeom>
        </p:spPr>
        <p:txBody>
          <a:bodyPr wrap="square">
            <a:spAutoFit/>
          </a:bodyPr>
          <a:lstStyle/>
          <a:p>
            <a:pPr algn="ctr"/>
            <a:r>
              <a:rPr lang="en-US" altLang="en-US" dirty="0">
                <a:solidFill>
                  <a:srgbClr val="000000"/>
                </a:solidFill>
                <a:latin typeface="Calibri Light" panose="020F0302020204030204"/>
              </a:rPr>
              <a:t>Chris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sp>
        <p:nvSpPr>
          <p:cNvPr id="68610"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68611" name="Group 5"/>
          <p:cNvGrpSpPr>
            <a:grpSpLocks/>
          </p:cNvGrpSpPr>
          <p:nvPr/>
        </p:nvGrpSpPr>
        <p:grpSpPr bwMode="auto">
          <a:xfrm>
            <a:off x="4489450" y="3929063"/>
            <a:ext cx="1981200" cy="990600"/>
            <a:chOff x="3184" y="3336"/>
            <a:chExt cx="1248" cy="624"/>
          </a:xfrm>
        </p:grpSpPr>
        <p:sp>
          <p:nvSpPr>
            <p:cNvPr id="68636"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637"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8638"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8612" name="Group 9"/>
          <p:cNvGrpSpPr>
            <a:grpSpLocks/>
          </p:cNvGrpSpPr>
          <p:nvPr/>
        </p:nvGrpSpPr>
        <p:grpSpPr bwMode="auto">
          <a:xfrm>
            <a:off x="1890713" y="2290763"/>
            <a:ext cx="4549775" cy="2965450"/>
            <a:chOff x="1547" y="2304"/>
            <a:chExt cx="2866" cy="1868"/>
          </a:xfrm>
        </p:grpSpPr>
        <p:sp>
          <p:nvSpPr>
            <p:cNvPr id="68617"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18"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19"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0"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1"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2"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3"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4"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5"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6"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7"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8"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68629"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68630"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68631"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68632"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68633"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68634"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68635"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68613"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68614"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68616"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706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a:solidFill>
                  <a:schemeClr val="bg1"/>
                </a:solidFill>
                <a:latin typeface="Courier" charset="0"/>
                <a:ea typeface="Courier" charset="0"/>
                <a:cs typeface="Courier" charset="0"/>
              </a:rPr>
              <a:t>pickBeeper();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pickBeeper</a:t>
            </a:r>
            <a:r>
              <a:rPr lang="en-US" sz="4000" b="1" dirty="0">
                <a:solidFill>
                  <a:schemeClr val="tx1"/>
                </a:solidFill>
                <a:latin typeface="Courier"/>
                <a:cs typeface="Courier"/>
              </a:rPr>
              <a:t>();</a:t>
            </a:r>
          </a:p>
        </p:txBody>
      </p:sp>
      <p:sp>
        <p:nvSpPr>
          <p:cNvPr id="72706"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2707" name="Group 5"/>
          <p:cNvGrpSpPr>
            <a:grpSpLocks/>
          </p:cNvGrpSpPr>
          <p:nvPr/>
        </p:nvGrpSpPr>
        <p:grpSpPr bwMode="auto">
          <a:xfrm>
            <a:off x="4489450" y="3929063"/>
            <a:ext cx="1981200" cy="990600"/>
            <a:chOff x="3184" y="3336"/>
            <a:chExt cx="1248" cy="624"/>
          </a:xfrm>
        </p:grpSpPr>
        <p:sp>
          <p:nvSpPr>
            <p:cNvPr id="7273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2708" name="Group 9"/>
          <p:cNvGrpSpPr>
            <a:grpSpLocks/>
          </p:cNvGrpSpPr>
          <p:nvPr/>
        </p:nvGrpSpPr>
        <p:grpSpPr bwMode="auto">
          <a:xfrm>
            <a:off x="1890713" y="2290763"/>
            <a:ext cx="4549775" cy="2965450"/>
            <a:chOff x="1547" y="2304"/>
            <a:chExt cx="2866" cy="1868"/>
          </a:xfrm>
        </p:grpSpPr>
        <p:sp>
          <p:nvSpPr>
            <p:cNvPr id="7271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272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272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273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273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2709"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72710"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2712"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pickBeeper</a:t>
            </a:r>
            <a:r>
              <a:rPr lang="en-US" sz="4000" b="1" dirty="0">
                <a:solidFill>
                  <a:schemeClr val="tx1"/>
                </a:solidFill>
                <a:latin typeface="Courier"/>
                <a:cs typeface="Courier"/>
              </a:rPr>
              <a:t>();</a:t>
            </a:r>
          </a:p>
        </p:txBody>
      </p:sp>
      <p:sp>
        <p:nvSpPr>
          <p:cNvPr id="74754"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4755" name="Group 5"/>
          <p:cNvGrpSpPr>
            <a:grpSpLocks/>
          </p:cNvGrpSpPr>
          <p:nvPr/>
        </p:nvGrpSpPr>
        <p:grpSpPr bwMode="auto">
          <a:xfrm>
            <a:off x="4489450" y="3929063"/>
            <a:ext cx="1981200" cy="990600"/>
            <a:chOff x="3184" y="3336"/>
            <a:chExt cx="1248" cy="624"/>
          </a:xfrm>
        </p:grpSpPr>
        <p:sp>
          <p:nvSpPr>
            <p:cNvPr id="74779"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0"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1"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4756" name="Group 9"/>
          <p:cNvGrpSpPr>
            <a:grpSpLocks/>
          </p:cNvGrpSpPr>
          <p:nvPr/>
        </p:nvGrpSpPr>
        <p:grpSpPr bwMode="auto">
          <a:xfrm>
            <a:off x="1890713" y="2290763"/>
            <a:ext cx="4549775" cy="2965450"/>
            <a:chOff x="1547" y="2304"/>
            <a:chExt cx="2866" cy="1868"/>
          </a:xfrm>
        </p:grpSpPr>
        <p:sp>
          <p:nvSpPr>
            <p:cNvPr id="74760"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1"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2"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3"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4"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5"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6"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7"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8"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9"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0"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1"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2"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3"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4"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5"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6"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7"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8"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4757"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sp>
        <p:nvSpPr>
          <p:cNvPr id="74758"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4759" name="Picture 33" descr="karelEast.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706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3600" dirty="0" err="1">
                <a:solidFill>
                  <a:schemeClr val="bg1"/>
                </a:solidFill>
                <a:latin typeface="Courier" charset="0"/>
                <a:ea typeface="Courier" charset="0"/>
                <a:cs typeface="Courier" charset="0"/>
              </a:rPr>
              <a:t>putBeeper</a:t>
            </a:r>
            <a:r>
              <a:rPr lang="en-US" altLang="en-US" sz="3600" dirty="0">
                <a:solidFill>
                  <a:schemeClr val="bg1"/>
                </a:solidFill>
                <a:latin typeface="Courier" charset="0"/>
                <a:ea typeface="Courier" charset="0"/>
                <a:cs typeface="Courier" charset="0"/>
              </a:rPr>
              <a:t>();</a:t>
            </a:r>
          </a:p>
        </p:txBody>
      </p:sp>
    </p:spTree>
    <p:extLst>
      <p:ext uri="{BB962C8B-B14F-4D97-AF65-F5344CB8AC3E}">
        <p14:creationId xmlns:p14="http://schemas.microsoft.com/office/powerpoint/2010/main" val="2023194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putBeeper</a:t>
            </a:r>
            <a:r>
              <a:rPr lang="en-US" sz="4000" b="1" dirty="0">
                <a:solidFill>
                  <a:schemeClr val="tx1"/>
                </a:solidFill>
                <a:latin typeface="Courier"/>
                <a:cs typeface="Courier"/>
              </a:rPr>
              <a:t>();</a:t>
            </a:r>
          </a:p>
        </p:txBody>
      </p:sp>
      <p:sp>
        <p:nvSpPr>
          <p:cNvPr id="74754"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4755" name="Group 5"/>
          <p:cNvGrpSpPr>
            <a:grpSpLocks/>
          </p:cNvGrpSpPr>
          <p:nvPr/>
        </p:nvGrpSpPr>
        <p:grpSpPr bwMode="auto">
          <a:xfrm>
            <a:off x="4489450" y="3929063"/>
            <a:ext cx="1981200" cy="990600"/>
            <a:chOff x="3184" y="3336"/>
            <a:chExt cx="1248" cy="624"/>
          </a:xfrm>
        </p:grpSpPr>
        <p:sp>
          <p:nvSpPr>
            <p:cNvPr id="74779"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0"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4781"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4756" name="Group 9"/>
          <p:cNvGrpSpPr>
            <a:grpSpLocks/>
          </p:cNvGrpSpPr>
          <p:nvPr/>
        </p:nvGrpSpPr>
        <p:grpSpPr bwMode="auto">
          <a:xfrm>
            <a:off x="1890713" y="2290763"/>
            <a:ext cx="4549775" cy="2965450"/>
            <a:chOff x="1547" y="2304"/>
            <a:chExt cx="2866" cy="1868"/>
          </a:xfrm>
        </p:grpSpPr>
        <p:sp>
          <p:nvSpPr>
            <p:cNvPr id="74760"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1"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2"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3"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4"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5"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6"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7"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8"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69"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0"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1"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4772"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3"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4"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5"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4776"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4777"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4778"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4757"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sp>
        <p:nvSpPr>
          <p:cNvPr id="74758"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4759" name="Picture 33" descr="karelEast.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9705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err="1">
                <a:solidFill>
                  <a:schemeClr val="tx1"/>
                </a:solidFill>
                <a:latin typeface="Courier"/>
                <a:cs typeface="Courier"/>
              </a:rPr>
              <a:t>putBeeper</a:t>
            </a:r>
            <a:r>
              <a:rPr lang="en-US" sz="4000" b="1" dirty="0">
                <a:solidFill>
                  <a:schemeClr val="tx1"/>
                </a:solidFill>
                <a:latin typeface="Courier"/>
                <a:cs typeface="Courier"/>
              </a:rPr>
              <a:t>();</a:t>
            </a:r>
          </a:p>
        </p:txBody>
      </p:sp>
      <p:sp>
        <p:nvSpPr>
          <p:cNvPr id="72706"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2707" name="Group 5"/>
          <p:cNvGrpSpPr>
            <a:grpSpLocks/>
          </p:cNvGrpSpPr>
          <p:nvPr/>
        </p:nvGrpSpPr>
        <p:grpSpPr bwMode="auto">
          <a:xfrm>
            <a:off x="4489450" y="3929063"/>
            <a:ext cx="1981200" cy="990600"/>
            <a:chOff x="3184" y="3336"/>
            <a:chExt cx="1248" cy="624"/>
          </a:xfrm>
        </p:grpSpPr>
        <p:sp>
          <p:nvSpPr>
            <p:cNvPr id="72732"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3"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734"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2708" name="Group 9"/>
          <p:cNvGrpSpPr>
            <a:grpSpLocks/>
          </p:cNvGrpSpPr>
          <p:nvPr/>
        </p:nvGrpSpPr>
        <p:grpSpPr bwMode="auto">
          <a:xfrm>
            <a:off x="1890713" y="2290763"/>
            <a:ext cx="4549775" cy="2965450"/>
            <a:chOff x="1547" y="2304"/>
            <a:chExt cx="2866" cy="1868"/>
          </a:xfrm>
        </p:grpSpPr>
        <p:sp>
          <p:nvSpPr>
            <p:cNvPr id="72713"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4"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5"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6"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7"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8"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19"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0"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1"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2"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3"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4"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2725"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6"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2727"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2728"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2729"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2730"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2731"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sp>
        <p:nvSpPr>
          <p:cNvPr id="72709" name="Rectangle 37"/>
          <p:cNvSpPr>
            <a:spLocks noChangeArrowheads="1"/>
          </p:cNvSpPr>
          <p:nvPr/>
        </p:nvSpPr>
        <p:spPr bwMode="auto">
          <a:xfrm>
            <a:off x="2873375" y="4229100"/>
            <a:ext cx="30480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72710" name="Picture 39" descr="Beep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16"/>
          <p:cNvSpPr txBox="1">
            <a:spLocks noChangeArrowheads="1"/>
          </p:cNvSpPr>
          <p:nvPr/>
        </p:nvSpPr>
        <p:spPr bwMode="auto">
          <a:xfrm>
            <a:off x="2838450" y="4275138"/>
            <a:ext cx="381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pic>
        <p:nvPicPr>
          <p:cNvPr id="72712" name="Picture 34" descr="karelEas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rot="-5400000">
            <a:off x="3632994" y="4023519"/>
            <a:ext cx="8826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6603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76802" name="TextBox 1"/>
          <p:cNvSpPr txBox="1">
            <a:spLocks noChangeArrowheads="1"/>
          </p:cNvSpPr>
          <p:nvPr/>
        </p:nvSpPr>
        <p:spPr bwMode="auto">
          <a:xfrm>
            <a:off x="-152400" y="2733675"/>
            <a:ext cx="967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solidFill>
                  <a:schemeClr val="bg1"/>
                </a:solidFill>
                <a:latin typeface="+mj-lt"/>
              </a:rPr>
              <a:t>Questions?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78850" name="Group 5"/>
          <p:cNvGrpSpPr>
            <a:grpSpLocks/>
          </p:cNvGrpSpPr>
          <p:nvPr/>
        </p:nvGrpSpPr>
        <p:grpSpPr bwMode="auto">
          <a:xfrm>
            <a:off x="4489450" y="3929063"/>
            <a:ext cx="1981200" cy="990600"/>
            <a:chOff x="3184" y="3336"/>
            <a:chExt cx="1248" cy="624"/>
          </a:xfrm>
        </p:grpSpPr>
        <p:sp>
          <p:nvSpPr>
            <p:cNvPr id="78876"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7"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878"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8851" name="Group 9"/>
          <p:cNvGrpSpPr>
            <a:grpSpLocks/>
          </p:cNvGrpSpPr>
          <p:nvPr/>
        </p:nvGrpSpPr>
        <p:grpSpPr bwMode="auto">
          <a:xfrm>
            <a:off x="1890713" y="2290763"/>
            <a:ext cx="4549775" cy="2965450"/>
            <a:chOff x="1547" y="2304"/>
            <a:chExt cx="2866" cy="1868"/>
          </a:xfrm>
        </p:grpSpPr>
        <p:sp>
          <p:nvSpPr>
            <p:cNvPr id="78857"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58"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59"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0"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1"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2"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3"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4"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5"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6"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7"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8"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78869"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78870"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78871"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78872"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78873"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78874"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78875"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78852" name="Group 36"/>
          <p:cNvGrpSpPr>
            <a:grpSpLocks/>
          </p:cNvGrpSpPr>
          <p:nvPr/>
        </p:nvGrpSpPr>
        <p:grpSpPr bwMode="auto">
          <a:xfrm>
            <a:off x="2606675" y="3992563"/>
            <a:ext cx="795338" cy="846137"/>
            <a:chOff x="216" y="2155"/>
            <a:chExt cx="501" cy="533"/>
          </a:xfrm>
        </p:grpSpPr>
        <p:sp>
          <p:nvSpPr>
            <p:cNvPr id="78855"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78856"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First Challenge</a:t>
            </a:r>
          </a:p>
        </p:txBody>
      </p:sp>
      <p:pic>
        <p:nvPicPr>
          <p:cNvPr id="78854" name="Picture 39" descr="Beep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05225" y="4152900"/>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4"/>
          <p:cNvSpPr>
            <a:spLocks noChangeArrowheads="1"/>
          </p:cNvSpPr>
          <p:nvPr/>
        </p:nvSpPr>
        <p:spPr bwMode="auto">
          <a:xfrm>
            <a:off x="2522538" y="1984375"/>
            <a:ext cx="3938587" cy="2922588"/>
          </a:xfrm>
          <a:prstGeom prst="rect">
            <a:avLst/>
          </a:prstGeom>
          <a:solidFill>
            <a:srgbClr val="FFFF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grpSp>
        <p:nvGrpSpPr>
          <p:cNvPr id="80898" name="Group 5"/>
          <p:cNvGrpSpPr>
            <a:grpSpLocks/>
          </p:cNvGrpSpPr>
          <p:nvPr/>
        </p:nvGrpSpPr>
        <p:grpSpPr bwMode="auto">
          <a:xfrm>
            <a:off x="4489450" y="3929063"/>
            <a:ext cx="1981200" cy="990600"/>
            <a:chOff x="3184" y="3336"/>
            <a:chExt cx="1248" cy="624"/>
          </a:xfrm>
        </p:grpSpPr>
        <p:sp>
          <p:nvSpPr>
            <p:cNvPr id="80924" name="Line 6"/>
            <p:cNvSpPr>
              <a:spLocks noChangeShapeType="1"/>
            </p:cNvSpPr>
            <p:nvPr/>
          </p:nvSpPr>
          <p:spPr bwMode="auto">
            <a:xfrm rot="-5400000">
              <a:off x="2879" y="3648"/>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25" name="Line 7"/>
            <p:cNvSpPr>
              <a:spLocks noChangeShapeType="1"/>
            </p:cNvSpPr>
            <p:nvPr/>
          </p:nvSpPr>
          <p:spPr bwMode="auto">
            <a:xfrm>
              <a:off x="3184"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26" name="Line 8"/>
            <p:cNvSpPr>
              <a:spLocks noChangeShapeType="1"/>
            </p:cNvSpPr>
            <p:nvPr/>
          </p:nvSpPr>
          <p:spPr bwMode="auto">
            <a:xfrm>
              <a:off x="3801" y="3344"/>
              <a:ext cx="63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0899" name="Group 9"/>
          <p:cNvGrpSpPr>
            <a:grpSpLocks/>
          </p:cNvGrpSpPr>
          <p:nvPr/>
        </p:nvGrpSpPr>
        <p:grpSpPr bwMode="auto">
          <a:xfrm>
            <a:off x="1890713" y="2290763"/>
            <a:ext cx="4549775" cy="2965450"/>
            <a:chOff x="1547" y="2304"/>
            <a:chExt cx="2866" cy="1868"/>
          </a:xfrm>
        </p:grpSpPr>
        <p:sp>
          <p:nvSpPr>
            <p:cNvPr id="80905" name="Text Box 11"/>
            <p:cNvSpPr txBox="1">
              <a:spLocks noChangeArrowheads="1"/>
            </p:cNvSpPr>
            <p:nvPr/>
          </p:nvSpPr>
          <p:spPr bwMode="auto">
            <a:xfrm>
              <a:off x="2149"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6" name="Text Box 12"/>
            <p:cNvSpPr txBox="1">
              <a:spLocks noChangeArrowheads="1"/>
            </p:cNvSpPr>
            <p:nvPr/>
          </p:nvSpPr>
          <p:spPr bwMode="auto">
            <a:xfrm>
              <a:off x="2765"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7" name="Text Box 13"/>
            <p:cNvSpPr txBox="1">
              <a:spLocks noChangeArrowheads="1"/>
            </p:cNvSpPr>
            <p:nvPr/>
          </p:nvSpPr>
          <p:spPr bwMode="auto">
            <a:xfrm>
              <a:off x="3381"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8" name="Text Box 14"/>
            <p:cNvSpPr txBox="1">
              <a:spLocks noChangeArrowheads="1"/>
            </p:cNvSpPr>
            <p:nvPr/>
          </p:nvSpPr>
          <p:spPr bwMode="auto">
            <a:xfrm>
              <a:off x="3997" y="354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09" name="Text Box 16"/>
            <p:cNvSpPr txBox="1">
              <a:spLocks noChangeArrowheads="1"/>
            </p:cNvSpPr>
            <p:nvPr/>
          </p:nvSpPr>
          <p:spPr bwMode="auto">
            <a:xfrm>
              <a:off x="2149"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0" name="Text Box 17"/>
            <p:cNvSpPr txBox="1">
              <a:spLocks noChangeArrowheads="1"/>
            </p:cNvSpPr>
            <p:nvPr/>
          </p:nvSpPr>
          <p:spPr bwMode="auto">
            <a:xfrm>
              <a:off x="2765"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1" name="Text Box 18"/>
            <p:cNvSpPr txBox="1">
              <a:spLocks noChangeArrowheads="1"/>
            </p:cNvSpPr>
            <p:nvPr/>
          </p:nvSpPr>
          <p:spPr bwMode="auto">
            <a:xfrm>
              <a:off x="3381"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2" name="Text Box 19"/>
            <p:cNvSpPr txBox="1">
              <a:spLocks noChangeArrowheads="1"/>
            </p:cNvSpPr>
            <p:nvPr/>
          </p:nvSpPr>
          <p:spPr bwMode="auto">
            <a:xfrm>
              <a:off x="3997" y="292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3" name="Text Box 21"/>
            <p:cNvSpPr txBox="1">
              <a:spLocks noChangeArrowheads="1"/>
            </p:cNvSpPr>
            <p:nvPr/>
          </p:nvSpPr>
          <p:spPr bwMode="auto">
            <a:xfrm>
              <a:off x="2149"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4" name="Text Box 22"/>
            <p:cNvSpPr txBox="1">
              <a:spLocks noChangeArrowheads="1"/>
            </p:cNvSpPr>
            <p:nvPr/>
          </p:nvSpPr>
          <p:spPr bwMode="auto">
            <a:xfrm>
              <a:off x="2765"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5" name="Text Box 23"/>
            <p:cNvSpPr txBox="1">
              <a:spLocks noChangeArrowheads="1"/>
            </p:cNvSpPr>
            <p:nvPr/>
          </p:nvSpPr>
          <p:spPr bwMode="auto">
            <a:xfrm>
              <a:off x="3381"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6" name="Text Box 24"/>
            <p:cNvSpPr txBox="1">
              <a:spLocks noChangeArrowheads="1"/>
            </p:cNvSpPr>
            <p:nvPr/>
          </p:nvSpPr>
          <p:spPr bwMode="auto">
            <a:xfrm>
              <a:off x="3997" y="230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a:t>
              </a:r>
            </a:p>
          </p:txBody>
        </p:sp>
        <p:sp>
          <p:nvSpPr>
            <p:cNvPr id="80917" name="Text Box 25"/>
            <p:cNvSpPr txBox="1">
              <a:spLocks noChangeArrowheads="1"/>
            </p:cNvSpPr>
            <p:nvPr/>
          </p:nvSpPr>
          <p:spPr bwMode="auto">
            <a:xfrm>
              <a:off x="1547" y="354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1</a:t>
              </a:r>
              <a:endParaRPr lang="en-US" altLang="en-US" sz="1400">
                <a:latin typeface="Times New Roman" charset="0"/>
              </a:endParaRPr>
            </a:p>
          </p:txBody>
        </p:sp>
        <p:sp>
          <p:nvSpPr>
            <p:cNvPr id="80918" name="Text Box 26"/>
            <p:cNvSpPr txBox="1">
              <a:spLocks noChangeArrowheads="1"/>
            </p:cNvSpPr>
            <p:nvPr/>
          </p:nvSpPr>
          <p:spPr bwMode="auto">
            <a:xfrm>
              <a:off x="1547" y="29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2</a:t>
              </a:r>
              <a:endParaRPr lang="en-US" altLang="en-US" sz="1400">
                <a:latin typeface="Times New Roman" charset="0"/>
              </a:endParaRPr>
            </a:p>
          </p:txBody>
        </p:sp>
        <p:sp>
          <p:nvSpPr>
            <p:cNvPr id="80919" name="Text Box 27"/>
            <p:cNvSpPr txBox="1">
              <a:spLocks noChangeArrowheads="1"/>
            </p:cNvSpPr>
            <p:nvPr/>
          </p:nvSpPr>
          <p:spPr bwMode="auto">
            <a:xfrm>
              <a:off x="1547" y="23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a:spcBef>
                  <a:spcPct val="50000"/>
                </a:spcBef>
                <a:buFontTx/>
                <a:buNone/>
              </a:pPr>
              <a:r>
                <a:rPr lang="en-US" altLang="en-US" sz="1600">
                  <a:latin typeface="Times New Roman" charset="0"/>
                </a:rPr>
                <a:t>3</a:t>
              </a:r>
              <a:endParaRPr lang="en-US" altLang="en-US" sz="1400">
                <a:latin typeface="Times New Roman" charset="0"/>
              </a:endParaRPr>
            </a:p>
          </p:txBody>
        </p:sp>
        <p:sp>
          <p:nvSpPr>
            <p:cNvPr id="80920" name="Text Box 28"/>
            <p:cNvSpPr txBox="1">
              <a:spLocks noChangeArrowheads="1"/>
            </p:cNvSpPr>
            <p:nvPr/>
          </p:nvSpPr>
          <p:spPr bwMode="auto">
            <a:xfrm>
              <a:off x="1955" y="3948"/>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1</a:t>
              </a:r>
              <a:endParaRPr lang="en-US" altLang="en-US" sz="1400">
                <a:latin typeface="Times New Roman" charset="0"/>
              </a:endParaRPr>
            </a:p>
          </p:txBody>
        </p:sp>
        <p:sp>
          <p:nvSpPr>
            <p:cNvPr id="80921" name="Text Box 29"/>
            <p:cNvSpPr txBox="1">
              <a:spLocks noChangeArrowheads="1"/>
            </p:cNvSpPr>
            <p:nvPr/>
          </p:nvSpPr>
          <p:spPr bwMode="auto">
            <a:xfrm>
              <a:off x="2564" y="3952"/>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2</a:t>
              </a:r>
              <a:endParaRPr lang="en-US" altLang="en-US" sz="1400">
                <a:latin typeface="Times New Roman" charset="0"/>
              </a:endParaRPr>
            </a:p>
          </p:txBody>
        </p:sp>
        <p:sp>
          <p:nvSpPr>
            <p:cNvPr id="80922" name="Text Box 30"/>
            <p:cNvSpPr txBox="1">
              <a:spLocks noChangeArrowheads="1"/>
            </p:cNvSpPr>
            <p:nvPr/>
          </p:nvSpPr>
          <p:spPr bwMode="auto">
            <a:xfrm>
              <a:off x="3181" y="3956"/>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3</a:t>
              </a:r>
              <a:endParaRPr lang="en-US" altLang="en-US" sz="1400">
                <a:latin typeface="Times New Roman" charset="0"/>
              </a:endParaRPr>
            </a:p>
          </p:txBody>
        </p:sp>
        <p:sp>
          <p:nvSpPr>
            <p:cNvPr id="80923" name="Text Box 31"/>
            <p:cNvSpPr txBox="1">
              <a:spLocks noChangeArrowheads="1"/>
            </p:cNvSpPr>
            <p:nvPr/>
          </p:nvSpPr>
          <p:spPr bwMode="auto">
            <a:xfrm>
              <a:off x="3798" y="3960"/>
              <a:ext cx="61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600">
                  <a:latin typeface="Times New Roman" charset="0"/>
                </a:rPr>
                <a:t>4</a:t>
              </a:r>
              <a:endParaRPr lang="en-US" altLang="en-US" sz="1400">
                <a:latin typeface="Times New Roman" charset="0"/>
              </a:endParaRPr>
            </a:p>
          </p:txBody>
        </p:sp>
      </p:grpSp>
      <p:grpSp>
        <p:nvGrpSpPr>
          <p:cNvPr id="80900" name="Group 36"/>
          <p:cNvGrpSpPr>
            <a:grpSpLocks/>
          </p:cNvGrpSpPr>
          <p:nvPr/>
        </p:nvGrpSpPr>
        <p:grpSpPr bwMode="auto">
          <a:xfrm>
            <a:off x="5589588" y="3086100"/>
            <a:ext cx="795337" cy="846138"/>
            <a:chOff x="216" y="2155"/>
            <a:chExt cx="501" cy="533"/>
          </a:xfrm>
        </p:grpSpPr>
        <p:sp>
          <p:nvSpPr>
            <p:cNvPr id="80903" name="Rectangle 37"/>
            <p:cNvSpPr>
              <a:spLocks noChangeArrowheads="1"/>
            </p:cNvSpPr>
            <p:nvPr/>
          </p:nvSpPr>
          <p:spPr bwMode="auto">
            <a:xfrm>
              <a:off x="384" y="2304"/>
              <a:ext cx="192"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a:latin typeface="Times New Roman" charset="0"/>
              </a:endParaRPr>
            </a:p>
          </p:txBody>
        </p:sp>
        <p:pic>
          <p:nvPicPr>
            <p:cNvPr id="80904" name="Picture 38" descr="Kare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First Challenge</a:t>
            </a:r>
          </a:p>
        </p:txBody>
      </p:sp>
      <p:pic>
        <p:nvPicPr>
          <p:cNvPr id="80902" name="Picture 39" descr="Beep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92650" y="3186113"/>
            <a:ext cx="603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Box 6"/>
          <p:cNvSpPr txBox="1">
            <a:spLocks noChangeArrowheads="1"/>
          </p:cNvSpPr>
          <p:nvPr/>
        </p:nvSpPr>
        <p:spPr bwMode="auto">
          <a:xfrm>
            <a:off x="304800" y="2767588"/>
            <a:ext cx="313557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800" b="1" dirty="0">
                <a:solidFill>
                  <a:schemeClr val="tx1">
                    <a:lumMod val="75000"/>
                    <a:lumOff val="25000"/>
                  </a:schemeClr>
                </a:solidFill>
                <a:latin typeface="+mj-lt"/>
              </a:rPr>
              <a:t>Our awesome 2019 </a:t>
            </a:r>
            <a:r>
              <a:rPr lang="en-US" altLang="en-US" sz="2800" b="1" dirty="0" err="1">
                <a:solidFill>
                  <a:schemeClr val="tx1">
                    <a:lumMod val="75000"/>
                    <a:lumOff val="25000"/>
                  </a:schemeClr>
                </a:solidFill>
                <a:latin typeface="+mj-lt"/>
              </a:rPr>
              <a:t>Koç</a:t>
            </a:r>
            <a:r>
              <a:rPr lang="en-US" altLang="en-US" sz="2800" b="1" dirty="0">
                <a:solidFill>
                  <a:schemeClr val="tx1">
                    <a:lumMod val="75000"/>
                    <a:lumOff val="25000"/>
                  </a:schemeClr>
                </a:solidFill>
                <a:latin typeface="+mj-lt"/>
              </a:rPr>
              <a:t> teaching team!</a:t>
            </a:r>
          </a:p>
        </p:txBody>
      </p:sp>
      <p:pic>
        <p:nvPicPr>
          <p:cNvPr id="5" name="Picture 4">
            <a:extLst>
              <a:ext uri="{FF2B5EF4-FFF2-40B4-BE49-F238E27FC236}">
                <a16:creationId xmlns:a16="http://schemas.microsoft.com/office/drawing/2014/main" id="{1B9DA23D-FB5C-934A-9EEC-87480DE7C3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4527" y="304798"/>
            <a:ext cx="5214673" cy="5879685"/>
          </a:xfrm>
          <a:prstGeom prst="rect">
            <a:avLst/>
          </a:prstGeom>
        </p:spPr>
      </p:pic>
    </p:spTree>
    <p:extLst>
      <p:ext uri="{BB962C8B-B14F-4D97-AF65-F5344CB8AC3E}">
        <p14:creationId xmlns:p14="http://schemas.microsoft.com/office/powerpoint/2010/main" val="3953672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First Challenge</a:t>
            </a:r>
          </a:p>
        </p:txBody>
      </p:sp>
      <p:pic>
        <p:nvPicPr>
          <p:cNvPr id="2" name="Picture 1">
            <a:extLst>
              <a:ext uri="{FF2B5EF4-FFF2-40B4-BE49-F238E27FC236}">
                <a16:creationId xmlns:a16="http://schemas.microsoft.com/office/drawing/2014/main" id="{F4E105A0-BD45-4442-8D68-BC8DC1F99B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5520" y="914400"/>
            <a:ext cx="8512960" cy="3676650"/>
          </a:xfrm>
          <a:prstGeom prst="rect">
            <a:avLst/>
          </a:prstGeom>
        </p:spPr>
      </p:pic>
      <p:sp>
        <p:nvSpPr>
          <p:cNvPr id="33" name="TextBox 1">
            <a:extLst>
              <a:ext uri="{FF2B5EF4-FFF2-40B4-BE49-F238E27FC236}">
                <a16:creationId xmlns:a16="http://schemas.microsoft.com/office/drawing/2014/main" id="{F93AA9F4-8598-D741-9590-10E21340C49C}"/>
              </a:ext>
            </a:extLst>
          </p:cNvPr>
          <p:cNvSpPr txBox="1">
            <a:spLocks noChangeArrowheads="1"/>
          </p:cNvSpPr>
          <p:nvPr/>
        </p:nvSpPr>
        <p:spPr bwMode="auto">
          <a:xfrm>
            <a:off x="770473" y="5120016"/>
            <a:ext cx="1912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a:latin typeface="Courier" charset="0"/>
                <a:ea typeface="Courier" charset="0"/>
                <a:cs typeface="Courier" charset="0"/>
              </a:rPr>
              <a:t>move();</a:t>
            </a:r>
          </a:p>
        </p:txBody>
      </p:sp>
      <p:sp>
        <p:nvSpPr>
          <p:cNvPr id="34" name="TextBox 10">
            <a:extLst>
              <a:ext uri="{FF2B5EF4-FFF2-40B4-BE49-F238E27FC236}">
                <a16:creationId xmlns:a16="http://schemas.microsoft.com/office/drawing/2014/main" id="{935E4B23-8676-2C47-AA63-E8D9BFEC0210}"/>
              </a:ext>
            </a:extLst>
          </p:cNvPr>
          <p:cNvSpPr txBox="1">
            <a:spLocks noChangeArrowheads="1"/>
          </p:cNvSpPr>
          <p:nvPr/>
        </p:nvSpPr>
        <p:spPr bwMode="auto">
          <a:xfrm>
            <a:off x="1753946" y="5941369"/>
            <a:ext cx="29001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turnLeft</a:t>
            </a:r>
            <a:r>
              <a:rPr lang="en-US" altLang="en-US" dirty="0">
                <a:latin typeface="Courier" charset="0"/>
                <a:ea typeface="Courier" charset="0"/>
                <a:cs typeface="Courier" charset="0"/>
              </a:rPr>
              <a:t>();</a:t>
            </a:r>
          </a:p>
        </p:txBody>
      </p:sp>
      <p:sp>
        <p:nvSpPr>
          <p:cNvPr id="35" name="TextBox 11">
            <a:extLst>
              <a:ext uri="{FF2B5EF4-FFF2-40B4-BE49-F238E27FC236}">
                <a16:creationId xmlns:a16="http://schemas.microsoft.com/office/drawing/2014/main" id="{5A15FB8C-B1F5-6C41-8986-6E03C688DE18}"/>
              </a:ext>
            </a:extLst>
          </p:cNvPr>
          <p:cNvSpPr txBox="1">
            <a:spLocks noChangeArrowheads="1"/>
          </p:cNvSpPr>
          <p:nvPr/>
        </p:nvSpPr>
        <p:spPr bwMode="auto">
          <a:xfrm>
            <a:off x="4419600" y="5120015"/>
            <a:ext cx="3393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pickBeeper</a:t>
            </a:r>
            <a:r>
              <a:rPr lang="en-US" altLang="en-US" dirty="0">
                <a:latin typeface="Courier" charset="0"/>
                <a:ea typeface="Courier" charset="0"/>
                <a:cs typeface="Courier" charset="0"/>
              </a:rPr>
              <a:t>();</a:t>
            </a:r>
          </a:p>
        </p:txBody>
      </p:sp>
      <p:sp>
        <p:nvSpPr>
          <p:cNvPr id="36" name="TextBox 12">
            <a:extLst>
              <a:ext uri="{FF2B5EF4-FFF2-40B4-BE49-F238E27FC236}">
                <a16:creationId xmlns:a16="http://schemas.microsoft.com/office/drawing/2014/main" id="{BC0014E8-799E-4648-B999-9AA509BE7238}"/>
              </a:ext>
            </a:extLst>
          </p:cNvPr>
          <p:cNvSpPr txBox="1">
            <a:spLocks noChangeArrowheads="1"/>
          </p:cNvSpPr>
          <p:nvPr/>
        </p:nvSpPr>
        <p:spPr bwMode="auto">
          <a:xfrm>
            <a:off x="5410063" y="5941368"/>
            <a:ext cx="31470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putBeeper</a:t>
            </a:r>
            <a:r>
              <a:rPr lang="en-US" altLang="en-US" dirty="0">
                <a:latin typeface="Courier" charset="0"/>
                <a:ea typeface="Courier" charset="0"/>
                <a:cs typeface="Courier" charset="0"/>
              </a:rPr>
              <a:t>();</a:t>
            </a:r>
          </a:p>
        </p:txBody>
      </p:sp>
    </p:spTree>
    <p:extLst>
      <p:ext uri="{BB962C8B-B14F-4D97-AF65-F5344CB8AC3E}">
        <p14:creationId xmlns:p14="http://schemas.microsoft.com/office/powerpoint/2010/main" val="1451726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Need a Volunteer</a:t>
            </a:r>
          </a:p>
        </p:txBody>
      </p:sp>
      <p:pic>
        <p:nvPicPr>
          <p:cNvPr id="82947"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92313" y="917575"/>
            <a:ext cx="5256212"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First Challenge</a:t>
            </a:r>
          </a:p>
        </p:txBody>
      </p:sp>
      <p:pic>
        <p:nvPicPr>
          <p:cNvPr id="2" name="Picture 1">
            <a:extLst>
              <a:ext uri="{FF2B5EF4-FFF2-40B4-BE49-F238E27FC236}">
                <a16:creationId xmlns:a16="http://schemas.microsoft.com/office/drawing/2014/main" id="{F4E105A0-BD45-4442-8D68-BC8DC1F99B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5520" y="914400"/>
            <a:ext cx="8512960" cy="3676650"/>
          </a:xfrm>
          <a:prstGeom prst="rect">
            <a:avLst/>
          </a:prstGeom>
        </p:spPr>
      </p:pic>
      <p:sp>
        <p:nvSpPr>
          <p:cNvPr id="33" name="TextBox 1">
            <a:extLst>
              <a:ext uri="{FF2B5EF4-FFF2-40B4-BE49-F238E27FC236}">
                <a16:creationId xmlns:a16="http://schemas.microsoft.com/office/drawing/2014/main" id="{F93AA9F4-8598-D741-9590-10E21340C49C}"/>
              </a:ext>
            </a:extLst>
          </p:cNvPr>
          <p:cNvSpPr txBox="1">
            <a:spLocks noChangeArrowheads="1"/>
          </p:cNvSpPr>
          <p:nvPr/>
        </p:nvSpPr>
        <p:spPr bwMode="auto">
          <a:xfrm>
            <a:off x="770473" y="5120016"/>
            <a:ext cx="19127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a:latin typeface="Courier" charset="0"/>
                <a:ea typeface="Courier" charset="0"/>
                <a:cs typeface="Courier" charset="0"/>
              </a:rPr>
              <a:t>move();</a:t>
            </a:r>
          </a:p>
        </p:txBody>
      </p:sp>
      <p:sp>
        <p:nvSpPr>
          <p:cNvPr id="34" name="TextBox 10">
            <a:extLst>
              <a:ext uri="{FF2B5EF4-FFF2-40B4-BE49-F238E27FC236}">
                <a16:creationId xmlns:a16="http://schemas.microsoft.com/office/drawing/2014/main" id="{935E4B23-8676-2C47-AA63-E8D9BFEC0210}"/>
              </a:ext>
            </a:extLst>
          </p:cNvPr>
          <p:cNvSpPr txBox="1">
            <a:spLocks noChangeArrowheads="1"/>
          </p:cNvSpPr>
          <p:nvPr/>
        </p:nvSpPr>
        <p:spPr bwMode="auto">
          <a:xfrm>
            <a:off x="1753946" y="5941369"/>
            <a:ext cx="29001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turnLeft</a:t>
            </a:r>
            <a:r>
              <a:rPr lang="en-US" altLang="en-US" dirty="0">
                <a:latin typeface="Courier" charset="0"/>
                <a:ea typeface="Courier" charset="0"/>
                <a:cs typeface="Courier" charset="0"/>
              </a:rPr>
              <a:t>();</a:t>
            </a:r>
          </a:p>
        </p:txBody>
      </p:sp>
      <p:sp>
        <p:nvSpPr>
          <p:cNvPr id="35" name="TextBox 11">
            <a:extLst>
              <a:ext uri="{FF2B5EF4-FFF2-40B4-BE49-F238E27FC236}">
                <a16:creationId xmlns:a16="http://schemas.microsoft.com/office/drawing/2014/main" id="{5A15FB8C-B1F5-6C41-8986-6E03C688DE18}"/>
              </a:ext>
            </a:extLst>
          </p:cNvPr>
          <p:cNvSpPr txBox="1">
            <a:spLocks noChangeArrowheads="1"/>
          </p:cNvSpPr>
          <p:nvPr/>
        </p:nvSpPr>
        <p:spPr bwMode="auto">
          <a:xfrm>
            <a:off x="4419600" y="5120015"/>
            <a:ext cx="3393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pickBeeper</a:t>
            </a:r>
            <a:r>
              <a:rPr lang="en-US" altLang="en-US" dirty="0">
                <a:latin typeface="Courier" charset="0"/>
                <a:ea typeface="Courier" charset="0"/>
                <a:cs typeface="Courier" charset="0"/>
              </a:rPr>
              <a:t>();</a:t>
            </a:r>
          </a:p>
        </p:txBody>
      </p:sp>
      <p:sp>
        <p:nvSpPr>
          <p:cNvPr id="36" name="TextBox 12">
            <a:extLst>
              <a:ext uri="{FF2B5EF4-FFF2-40B4-BE49-F238E27FC236}">
                <a16:creationId xmlns:a16="http://schemas.microsoft.com/office/drawing/2014/main" id="{BC0014E8-799E-4648-B999-9AA509BE7238}"/>
              </a:ext>
            </a:extLst>
          </p:cNvPr>
          <p:cNvSpPr txBox="1">
            <a:spLocks noChangeArrowheads="1"/>
          </p:cNvSpPr>
          <p:nvPr/>
        </p:nvSpPr>
        <p:spPr bwMode="auto">
          <a:xfrm>
            <a:off x="5410063" y="5941368"/>
            <a:ext cx="31470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dirty="0" err="1">
                <a:latin typeface="Courier" charset="0"/>
                <a:ea typeface="Courier" charset="0"/>
                <a:cs typeface="Courier" charset="0"/>
              </a:rPr>
              <a:t>putBeeper</a:t>
            </a:r>
            <a:r>
              <a:rPr lang="en-US" altLang="en-US" dirty="0">
                <a:latin typeface="Courier" charset="0"/>
                <a:ea typeface="Courier" charset="0"/>
                <a:cs typeface="Courier" charset="0"/>
              </a:rPr>
              <a:t>();</a:t>
            </a:r>
          </a:p>
        </p:txBody>
      </p:sp>
    </p:spTree>
    <p:extLst>
      <p:ext uri="{BB962C8B-B14F-4D97-AF65-F5344CB8AC3E}">
        <p14:creationId xmlns:p14="http://schemas.microsoft.com/office/powerpoint/2010/main" val="2497394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50863" y="781050"/>
            <a:ext cx="7786687"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Let’s Try It</a:t>
            </a:r>
          </a:p>
        </p:txBody>
      </p:sp>
      <p:sp>
        <p:nvSpPr>
          <p:cNvPr id="2" name="TextBox 1">
            <a:extLst>
              <a:ext uri="{FF2B5EF4-FFF2-40B4-BE49-F238E27FC236}">
                <a16:creationId xmlns:a16="http://schemas.microsoft.com/office/drawing/2014/main" id="{1A0B4D68-C3E7-7744-B77C-11F8E03098C7}"/>
              </a:ext>
            </a:extLst>
          </p:cNvPr>
          <p:cNvSpPr txBox="1"/>
          <p:nvPr/>
        </p:nvSpPr>
        <p:spPr bwMode="auto">
          <a:xfrm>
            <a:off x="6019800" y="6076950"/>
            <a:ext cx="29001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3200" dirty="0" err="1">
                <a:solidFill>
                  <a:schemeClr val="tx1">
                    <a:lumMod val="75000"/>
                    <a:lumOff val="25000"/>
                  </a:schemeClr>
                </a:solidFill>
                <a:latin typeface="Courier" pitchFamily="2" charset="0"/>
                <a:cs typeface="Calibri" panose="020F0502020204030204" pitchFamily="34" charset="0"/>
              </a:rPr>
              <a:t>StepUp.java</a:t>
            </a:r>
            <a:endParaRPr lang="en-US" sz="3200" dirty="0">
              <a:solidFill>
                <a:schemeClr val="tx1">
                  <a:lumMod val="75000"/>
                  <a:lumOff val="25000"/>
                </a:schemeClr>
              </a:solidFill>
              <a:latin typeface="Courier" pitchFamily="2" charset="0"/>
              <a:cs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4" name="TextBox 1">
            <a:extLst>
              <a:ext uri="{FF2B5EF4-FFF2-40B4-BE49-F238E27FC236}">
                <a16:creationId xmlns:a16="http://schemas.microsoft.com/office/drawing/2014/main" id="{59D002F2-427F-C64B-B14D-60F1D9AA2FED}"/>
              </a:ext>
            </a:extLst>
          </p:cNvPr>
          <p:cNvSpPr txBox="1">
            <a:spLocks noChangeArrowheads="1"/>
          </p:cNvSpPr>
          <p:nvPr/>
        </p:nvSpPr>
        <p:spPr bwMode="auto">
          <a:xfrm>
            <a:off x="-152400" y="2733675"/>
            <a:ext cx="967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solidFill>
                  <a:schemeClr val="bg1"/>
                </a:solidFill>
                <a:latin typeface="+mj-lt"/>
              </a:rPr>
              <a:t>Questions?</a:t>
            </a:r>
          </a:p>
        </p:txBody>
      </p:sp>
    </p:spTree>
    <p:extLst>
      <p:ext uri="{BB962C8B-B14F-4D97-AF65-F5344CB8AC3E}">
        <p14:creationId xmlns:p14="http://schemas.microsoft.com/office/powerpoint/2010/main" val="643295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Improving our Program</a:t>
            </a:r>
          </a:p>
        </p:txBody>
      </p:sp>
      <p:sp>
        <p:nvSpPr>
          <p:cNvPr id="4" name="AutoShape 2">
            <a:extLst>
              <a:ext uri="{FF2B5EF4-FFF2-40B4-BE49-F238E27FC236}">
                <a16:creationId xmlns:a16="http://schemas.microsoft.com/office/drawing/2014/main" id="{904E5C8C-185C-4A46-91C8-DFF79FF37290}"/>
              </a:ext>
            </a:extLst>
          </p:cNvPr>
          <p:cNvSpPr>
            <a:spLocks/>
          </p:cNvSpPr>
          <p:nvPr/>
        </p:nvSpPr>
        <p:spPr bwMode="auto">
          <a:xfrm>
            <a:off x="3827993" y="3803821"/>
            <a:ext cx="304800" cy="917575"/>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11" name="Text Box 3">
            <a:extLst>
              <a:ext uri="{FF2B5EF4-FFF2-40B4-BE49-F238E27FC236}">
                <a16:creationId xmlns:a16="http://schemas.microsoft.com/office/drawing/2014/main" id="{30C2EF67-15B2-884B-986E-BDEB722A62BF}"/>
              </a:ext>
            </a:extLst>
          </p:cNvPr>
          <p:cNvSpPr txBox="1">
            <a:spLocks noChangeArrowheads="1"/>
          </p:cNvSpPr>
          <p:nvPr/>
        </p:nvSpPr>
        <p:spPr bwMode="auto">
          <a:xfrm>
            <a:off x="4479289" y="3305175"/>
            <a:ext cx="3725864" cy="1495425"/>
          </a:xfrm>
          <a:prstGeom prst="rect">
            <a:avLst/>
          </a:prstGeom>
          <a:solidFill>
            <a:srgbClr val="FFFFFF"/>
          </a:solidFill>
          <a:ln w="3810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It’s “Turn Right”, but…</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not very clear</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tedious</a:t>
            </a:r>
          </a:p>
        </p:txBody>
      </p:sp>
      <p:pic>
        <p:nvPicPr>
          <p:cNvPr id="6" name="Picture 5">
            <a:extLst>
              <a:ext uri="{FF2B5EF4-FFF2-40B4-BE49-F238E27FC236}">
                <a16:creationId xmlns:a16="http://schemas.microsoft.com/office/drawing/2014/main" id="{71BF02B8-D781-0B42-AB60-D8C31C7B2C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62600" y="5291137"/>
            <a:ext cx="3462525" cy="1495425"/>
          </a:xfrm>
          <a:prstGeom prst="rect">
            <a:avLst/>
          </a:prstGeom>
        </p:spPr>
      </p:pic>
    </p:spTree>
    <p:extLst>
      <p:ext uri="{BB962C8B-B14F-4D97-AF65-F5344CB8AC3E}">
        <p14:creationId xmlns:p14="http://schemas.microsoft.com/office/powerpoint/2010/main" val="1541300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Improving our Program</a:t>
            </a:r>
          </a:p>
        </p:txBody>
      </p:sp>
      <p:sp>
        <p:nvSpPr>
          <p:cNvPr id="4" name="AutoShape 2">
            <a:extLst>
              <a:ext uri="{FF2B5EF4-FFF2-40B4-BE49-F238E27FC236}">
                <a16:creationId xmlns:a16="http://schemas.microsoft.com/office/drawing/2014/main" id="{904E5C8C-185C-4A46-91C8-DFF79FF37290}"/>
              </a:ext>
            </a:extLst>
          </p:cNvPr>
          <p:cNvSpPr>
            <a:spLocks/>
          </p:cNvSpPr>
          <p:nvPr/>
        </p:nvSpPr>
        <p:spPr bwMode="auto">
          <a:xfrm>
            <a:off x="6104524" y="3789363"/>
            <a:ext cx="372476" cy="1163637"/>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6" name="Text Box 3">
            <a:extLst>
              <a:ext uri="{FF2B5EF4-FFF2-40B4-BE49-F238E27FC236}">
                <a16:creationId xmlns:a16="http://schemas.microsoft.com/office/drawing/2014/main" id="{B7240437-7E97-E042-B2B0-F0443A1BF8E8}"/>
              </a:ext>
            </a:extLst>
          </p:cNvPr>
          <p:cNvSpPr txBox="1">
            <a:spLocks noChangeArrowheads="1"/>
          </p:cNvSpPr>
          <p:nvPr/>
        </p:nvSpPr>
        <p:spPr bwMode="auto">
          <a:xfrm>
            <a:off x="4571206" y="5159375"/>
            <a:ext cx="4191000" cy="1495425"/>
          </a:xfrm>
          <a:prstGeom prst="rect">
            <a:avLst/>
          </a:prstGeom>
          <a:solidFill>
            <a:srgbClr val="FFFFFF"/>
          </a:solidFill>
          <a:ln w="3810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It’s “Turn Right”, but…</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descriptive comments</a:t>
            </a:r>
          </a:p>
          <a:p>
            <a:pPr lvl="0">
              <a:tabLst/>
            </a:pPr>
            <a:r>
              <a:rPr lang="en-US" sz="2800" dirty="0">
                <a:solidFill>
                  <a:srgbClr val="000000">
                    <a:lumMod val="75000"/>
                    <a:lumOff val="25000"/>
                  </a:srgbClr>
                </a:solidFill>
                <a:latin typeface="Calibri Light" panose="020F0302020204030204"/>
                <a:ea typeface="+mn-ea"/>
                <a:cs typeface="Calibri" panose="020F0502020204030204" pitchFamily="34" charset="0"/>
              </a:rPr>
              <a:t>😩 tedious</a:t>
            </a:r>
          </a:p>
        </p:txBody>
      </p:sp>
    </p:spTree>
    <p:extLst>
      <p:ext uri="{BB962C8B-B14F-4D97-AF65-F5344CB8AC3E}">
        <p14:creationId xmlns:p14="http://schemas.microsoft.com/office/powerpoint/2010/main" val="10540377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7" name="AutoShape 2">
            <a:extLst>
              <a:ext uri="{FF2B5EF4-FFF2-40B4-BE49-F238E27FC236}">
                <a16:creationId xmlns:a16="http://schemas.microsoft.com/office/drawing/2014/main" id="{5DA0627E-261F-044F-9630-ECA4162B0F98}"/>
              </a:ext>
            </a:extLst>
          </p:cNvPr>
          <p:cNvSpPr>
            <a:spLocks/>
          </p:cNvSpPr>
          <p:nvPr/>
        </p:nvSpPr>
        <p:spPr bwMode="auto">
          <a:xfrm>
            <a:off x="6326187" y="915987"/>
            <a:ext cx="531813" cy="5857875"/>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8" name="Text Box 3">
            <a:extLst>
              <a:ext uri="{FF2B5EF4-FFF2-40B4-BE49-F238E27FC236}">
                <a16:creationId xmlns:a16="http://schemas.microsoft.com/office/drawing/2014/main" id="{990F2F52-AF2D-B54A-88D9-95AB7C7F623A}"/>
              </a:ext>
            </a:extLst>
          </p:cNvPr>
          <p:cNvSpPr txBox="1">
            <a:spLocks noChangeArrowheads="1"/>
          </p:cNvSpPr>
          <p:nvPr/>
        </p:nvSpPr>
        <p:spPr bwMode="auto">
          <a:xfrm>
            <a:off x="6932613" y="3429000"/>
            <a:ext cx="1982787" cy="1089025"/>
          </a:xfrm>
          <a:prstGeom prst="rect">
            <a:avLst/>
          </a:prstGeom>
          <a:solidFill>
            <a:srgbClr val="FFFFFF"/>
          </a:solidFill>
          <a:ln w="3810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This is the program's </a:t>
            </a:r>
            <a:r>
              <a:rPr lang="en-US" b="1" i="1" dirty="0">
                <a:solidFill>
                  <a:schemeClr val="accent1">
                    <a:lumMod val="75000"/>
                  </a:schemeClr>
                </a:solidFill>
                <a:latin typeface="+mj-lt"/>
              </a:rPr>
              <a:t>source code</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1940765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6" name="AutoShape 2">
            <a:extLst>
              <a:ext uri="{FF2B5EF4-FFF2-40B4-BE49-F238E27FC236}">
                <a16:creationId xmlns:a16="http://schemas.microsoft.com/office/drawing/2014/main" id="{A0684A0B-0A24-4D4F-BB08-47C4BA5830D2}"/>
              </a:ext>
            </a:extLst>
          </p:cNvPr>
          <p:cNvSpPr>
            <a:spLocks/>
          </p:cNvSpPr>
          <p:nvPr/>
        </p:nvSpPr>
        <p:spPr bwMode="auto">
          <a:xfrm>
            <a:off x="5257800" y="1981200"/>
            <a:ext cx="201613" cy="4343400"/>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9" name="Text Box 3">
            <a:extLst>
              <a:ext uri="{FF2B5EF4-FFF2-40B4-BE49-F238E27FC236}">
                <a16:creationId xmlns:a16="http://schemas.microsoft.com/office/drawing/2014/main" id="{D3AA1F10-3B0B-CB4C-9825-743910336262}"/>
              </a:ext>
            </a:extLst>
          </p:cNvPr>
          <p:cNvSpPr txBox="1">
            <a:spLocks noChangeArrowheads="1"/>
          </p:cNvSpPr>
          <p:nvPr/>
        </p:nvSpPr>
        <p:spPr bwMode="auto">
          <a:xfrm>
            <a:off x="5613400" y="3522133"/>
            <a:ext cx="3225800" cy="1430867"/>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This piece of the program’s </a:t>
            </a:r>
            <a:r>
              <a:rPr lang="en-US" b="1" i="1" dirty="0">
                <a:solidFill>
                  <a:schemeClr val="accent1">
                    <a:lumMod val="75000"/>
                  </a:schemeClr>
                </a:solidFill>
                <a:latin typeface="+mj-lt"/>
              </a:rPr>
              <a:t>source code</a:t>
            </a:r>
            <a:r>
              <a:rPr lang="en-US" dirty="0">
                <a:latin typeface="+mj-lt"/>
              </a:rPr>
              <a:t> is called a </a:t>
            </a:r>
            <a:r>
              <a:rPr lang="en-US" b="1" i="1" dirty="0">
                <a:solidFill>
                  <a:schemeClr val="accent1">
                    <a:lumMod val="75000"/>
                  </a:schemeClr>
                </a:solidFill>
                <a:latin typeface="+mj-lt"/>
              </a:rPr>
              <a:t>method</a:t>
            </a:r>
            <a:r>
              <a:rPr lang="en-US" dirty="0">
                <a:latin typeface="+mj-lt"/>
              </a:rPr>
              <a:t>.</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3463602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31339E-2432-B34B-9C27-6F0D4C37CDB3}"/>
              </a:ext>
            </a:extLst>
          </p:cNvPr>
          <p:cNvSpPr/>
          <p:nvPr/>
        </p:nvSpPr>
        <p:spPr>
          <a:xfrm>
            <a:off x="3124200" y="1981200"/>
            <a:ext cx="533400" cy="38100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499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a:solidFill>
                  <a:srgbClr val="00B050"/>
                </a:solidFill>
                <a:latin typeface="Courier" charset="0"/>
                <a:ea typeface="ＭＳ Ｐゴシック" charset="-128"/>
                <a:cs typeface="Courier" charset="0"/>
              </a:rPr>
              <a:t>// turns Karel right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9" name="Text Box 3">
            <a:extLst>
              <a:ext uri="{FF2B5EF4-FFF2-40B4-BE49-F238E27FC236}">
                <a16:creationId xmlns:a16="http://schemas.microsoft.com/office/drawing/2014/main" id="{D3AA1F10-3B0B-CB4C-9825-743910336262}"/>
              </a:ext>
            </a:extLst>
          </p:cNvPr>
          <p:cNvSpPr txBox="1">
            <a:spLocks noChangeArrowheads="1"/>
          </p:cNvSpPr>
          <p:nvPr/>
        </p:nvSpPr>
        <p:spPr bwMode="auto">
          <a:xfrm>
            <a:off x="5105400" y="2053167"/>
            <a:ext cx="3225800" cy="1126067"/>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This word is the </a:t>
            </a:r>
            <a:r>
              <a:rPr lang="en-US" b="1" i="1" dirty="0">
                <a:solidFill>
                  <a:schemeClr val="accent1">
                    <a:lumMod val="75000"/>
                  </a:schemeClr>
                </a:solidFill>
                <a:latin typeface="+mj-lt"/>
              </a:rPr>
              <a:t>name</a:t>
            </a:r>
            <a:r>
              <a:rPr lang="en-US" dirty="0">
                <a:latin typeface="+mj-lt"/>
              </a:rPr>
              <a:t> of our </a:t>
            </a:r>
            <a:r>
              <a:rPr lang="en-US" b="1" i="1" dirty="0">
                <a:solidFill>
                  <a:schemeClr val="accent1">
                    <a:lumMod val="75000"/>
                  </a:schemeClr>
                </a:solidFill>
                <a:latin typeface="+mj-lt"/>
              </a:rPr>
              <a:t>method</a:t>
            </a:r>
            <a:r>
              <a:rPr lang="en-US" dirty="0">
                <a:latin typeface="+mj-lt"/>
              </a:rPr>
              <a:t> (here, run)</a:t>
            </a:r>
            <a:endParaRPr lang="en-US" dirty="0">
              <a:solidFill>
                <a:schemeClr val="accent1">
                  <a:lumMod val="75000"/>
                </a:schemeClr>
              </a:solidFill>
              <a:latin typeface="+mj-lt"/>
            </a:endParaRPr>
          </a:p>
        </p:txBody>
      </p:sp>
      <p:cxnSp>
        <p:nvCxnSpPr>
          <p:cNvPr id="4" name="Straight Arrow Connector 3">
            <a:extLst>
              <a:ext uri="{FF2B5EF4-FFF2-40B4-BE49-F238E27FC236}">
                <a16:creationId xmlns:a16="http://schemas.microsoft.com/office/drawing/2014/main" id="{E4EC4185-72A3-0F45-B227-63CD870D23EF}"/>
              </a:ext>
            </a:extLst>
          </p:cNvPr>
          <p:cNvCxnSpPr>
            <a:cxnSpLocks/>
          </p:cNvCxnSpPr>
          <p:nvPr/>
        </p:nvCxnSpPr>
        <p:spPr>
          <a:xfrm flipH="1" flipV="1">
            <a:off x="3810000" y="2412999"/>
            <a:ext cx="1295400" cy="406401"/>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85DA97-2290-8647-88B2-08CC13CE276C}"/>
              </a:ext>
            </a:extLst>
          </p:cNvPr>
          <p:cNvSpPr txBox="1"/>
          <p:nvPr/>
        </p:nvSpPr>
        <p:spPr bwMode="auto">
          <a:xfrm>
            <a:off x="4412708" y="4430256"/>
            <a:ext cx="430637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We must always have a run()</a:t>
            </a:r>
            <a:br>
              <a:rPr lang="en-US" sz="2800" dirty="0">
                <a:solidFill>
                  <a:schemeClr val="tx1">
                    <a:lumMod val="75000"/>
                    <a:lumOff val="25000"/>
                  </a:schemeClr>
                </a:solidFill>
                <a:latin typeface="+mj-lt"/>
                <a:cs typeface="Calibri" panose="020F0502020204030204" pitchFamily="34" charset="0"/>
              </a:rPr>
            </a:br>
            <a:r>
              <a:rPr lang="en-US" sz="2800" dirty="0">
                <a:solidFill>
                  <a:schemeClr val="tx1">
                    <a:lumMod val="75000"/>
                    <a:lumOff val="25000"/>
                  </a:schemeClr>
                </a:solidFill>
                <a:latin typeface="+mj-lt"/>
                <a:cs typeface="Calibri" panose="020F0502020204030204" pitchFamily="34" charset="0"/>
              </a:rPr>
              <a:t>method to run our program.</a:t>
            </a:r>
          </a:p>
          <a:p>
            <a:pPr algn="l"/>
            <a:endParaRPr lang="en-US" sz="2800" dirty="0">
              <a:solidFill>
                <a:schemeClr val="tx1">
                  <a:lumMod val="75000"/>
                  <a:lumOff val="25000"/>
                </a:schemeClr>
              </a:solidFill>
              <a:latin typeface="+mj-lt"/>
              <a:cs typeface="Calibri" panose="020F0502020204030204" pitchFamily="34" charset="0"/>
            </a:endParaRPr>
          </a:p>
          <a:p>
            <a:pPr algn="l"/>
            <a:r>
              <a:rPr lang="en-US" sz="2800" dirty="0">
                <a:solidFill>
                  <a:schemeClr val="tx1">
                    <a:lumMod val="75000"/>
                    <a:lumOff val="25000"/>
                  </a:schemeClr>
                </a:solidFill>
                <a:latin typeface="+mj-lt"/>
                <a:cs typeface="Calibri" panose="020F0502020204030204" pitchFamily="34" charset="0"/>
              </a:rPr>
              <a:t>But we can make </a:t>
            </a:r>
            <a:r>
              <a:rPr lang="en-US" sz="2800" b="1" dirty="0">
                <a:solidFill>
                  <a:schemeClr val="accent1">
                    <a:lumMod val="75000"/>
                  </a:schemeClr>
                </a:solidFill>
                <a:latin typeface="+mj-lt"/>
                <a:cs typeface="Calibri" panose="020F0502020204030204" pitchFamily="34" charset="0"/>
              </a:rPr>
              <a:t>any</a:t>
            </a:r>
            <a:br>
              <a:rPr lang="en-US" sz="2800" b="1" dirty="0">
                <a:solidFill>
                  <a:schemeClr val="accent1">
                    <a:lumMod val="75000"/>
                  </a:schemeClr>
                </a:solidFill>
                <a:latin typeface="+mj-lt"/>
                <a:cs typeface="Calibri" panose="020F0502020204030204" pitchFamily="34" charset="0"/>
              </a:rPr>
            </a:br>
            <a:r>
              <a:rPr lang="en-US" sz="2800" b="1" dirty="0">
                <a:solidFill>
                  <a:schemeClr val="accent1">
                    <a:lumMod val="75000"/>
                  </a:schemeClr>
                </a:solidFill>
                <a:latin typeface="+mj-lt"/>
                <a:cs typeface="Calibri" panose="020F0502020204030204" pitchFamily="34" charset="0"/>
              </a:rPr>
              <a:t>other methods we want</a:t>
            </a:r>
            <a:r>
              <a:rPr lang="en-US" sz="2800" dirty="0">
                <a:solidFill>
                  <a:schemeClr val="tx1">
                    <a:lumMod val="75000"/>
                    <a:lumOff val="25000"/>
                  </a:schemeClr>
                </a:solidFill>
                <a:latin typeface="+mj-lt"/>
                <a:cs typeface="Calibri" panose="020F0502020204030204" pitchFamily="34" charset="0"/>
              </a:rPr>
              <a:t>!</a:t>
            </a:r>
          </a:p>
        </p:txBody>
      </p:sp>
    </p:spTree>
    <p:extLst>
      <p:ext uri="{BB962C8B-B14F-4D97-AF65-F5344CB8AC3E}">
        <p14:creationId xmlns:p14="http://schemas.microsoft.com/office/powerpoint/2010/main" val="15232646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1"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22388" y="1309688"/>
            <a:ext cx="2424112"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2" name="TextBox 5"/>
          <p:cNvSpPr txBox="1">
            <a:spLocks noChangeArrowheads="1"/>
          </p:cNvSpPr>
          <p:nvPr/>
        </p:nvSpPr>
        <p:spPr bwMode="auto">
          <a:xfrm>
            <a:off x="1322388" y="4343400"/>
            <a:ext cx="2335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dirty="0" err="1">
                <a:latin typeface="+mj-lt"/>
              </a:rPr>
              <a:t>Pelin</a:t>
            </a:r>
            <a:endParaRPr lang="en-US" altLang="en-US" dirty="0">
              <a:latin typeface="+mj-lt"/>
            </a:endParaRPr>
          </a:p>
        </p:txBody>
      </p:sp>
      <p:sp>
        <p:nvSpPr>
          <p:cNvPr id="6" name="TextBox 5"/>
          <p:cNvSpPr txBox="1">
            <a:spLocks noChangeArrowheads="1"/>
          </p:cNvSpPr>
          <p:nvPr/>
        </p:nvSpPr>
        <p:spPr bwMode="auto">
          <a:xfrm>
            <a:off x="5158540" y="4275138"/>
            <a:ext cx="23352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dirty="0" err="1">
                <a:latin typeface="+mj-lt"/>
              </a:rPr>
              <a:t>Barış</a:t>
            </a:r>
            <a:endParaRPr lang="en-US" altLang="en-US" dirty="0">
              <a:latin typeface="+mj-lt"/>
            </a:endParaRPr>
          </a:p>
        </p:txBody>
      </p:sp>
      <p:pic>
        <p:nvPicPr>
          <p:cNvPr id="7" name="Picture 6">
            <a:extLst>
              <a:ext uri="{FF2B5EF4-FFF2-40B4-BE49-F238E27FC236}">
                <a16:creationId xmlns:a16="http://schemas.microsoft.com/office/drawing/2014/main" id="{A9E98F09-54FB-6B4C-81AF-63C3228D0F1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05400" y="1443684"/>
            <a:ext cx="2441493" cy="2831454"/>
          </a:xfrm>
          <a:prstGeom prst="rect">
            <a:avLst/>
          </a:prstGeom>
        </p:spPr>
      </p:pic>
    </p:spTree>
    <p:extLst>
      <p:ext uri="{BB962C8B-B14F-4D97-AF65-F5344CB8AC3E}">
        <p14:creationId xmlns:p14="http://schemas.microsoft.com/office/powerpoint/2010/main" val="539546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Method Definition</a:t>
            </a:r>
          </a:p>
        </p:txBody>
      </p:sp>
      <p:sp>
        <p:nvSpPr>
          <p:cNvPr id="99330" name="TextBox 4"/>
          <p:cNvSpPr txBox="1">
            <a:spLocks noChangeArrowheads="1"/>
          </p:cNvSpPr>
          <p:nvPr/>
        </p:nvSpPr>
        <p:spPr bwMode="auto">
          <a:xfrm>
            <a:off x="704850" y="2559050"/>
            <a:ext cx="7802136"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3000" b="1" dirty="0">
                <a:solidFill>
                  <a:srgbClr val="6C006C"/>
                </a:solidFill>
                <a:latin typeface="Courier" charset="0"/>
                <a:ea typeface="ＭＳ Ｐゴシック" charset="-128"/>
                <a:cs typeface="Courier" charset="0"/>
              </a:rPr>
              <a:t>private</a:t>
            </a:r>
            <a:r>
              <a:rPr lang="en-US" altLang="en-US" sz="3000" dirty="0">
                <a:solidFill>
                  <a:srgbClr val="6C006C"/>
                </a:solidFill>
                <a:latin typeface="Courier" charset="0"/>
                <a:ea typeface="ＭＳ Ｐゴシック" charset="-128"/>
                <a:cs typeface="Courier" charset="0"/>
              </a:rPr>
              <a:t> </a:t>
            </a:r>
            <a:r>
              <a:rPr lang="en-US" altLang="en-US" sz="3000" b="1" dirty="0">
                <a:solidFill>
                  <a:srgbClr val="6C006C"/>
                </a:solidFill>
                <a:latin typeface="Courier" charset="0"/>
                <a:ea typeface="ＭＳ Ｐゴシック" charset="-128"/>
                <a:cs typeface="Courier" charset="0"/>
              </a:rPr>
              <a:t>void</a:t>
            </a:r>
            <a:r>
              <a:rPr lang="en-US" altLang="en-US" sz="3000" dirty="0">
                <a:solidFill>
                  <a:srgbClr val="6C006C"/>
                </a:solidFill>
                <a:latin typeface="Courier" charset="0"/>
                <a:ea typeface="ＭＳ Ｐゴシック" charset="-128"/>
                <a:cs typeface="Courier" charset="0"/>
              </a:rPr>
              <a:t> </a:t>
            </a:r>
            <a:r>
              <a:rPr lang="en-US" altLang="en-US" sz="3000" i="1" dirty="0">
                <a:latin typeface="Courier" charset="0"/>
                <a:ea typeface="Courier" charset="0"/>
                <a:cs typeface="Courier" charset="0"/>
              </a:rPr>
              <a:t>name</a:t>
            </a:r>
            <a:r>
              <a:rPr lang="en-US" altLang="en-US" sz="3000" dirty="0">
                <a:latin typeface="Courier" charset="0"/>
                <a:ea typeface="Courier" charset="0"/>
                <a:cs typeface="Courier" charset="0"/>
              </a:rPr>
              <a:t>() {</a:t>
            </a:r>
          </a:p>
          <a:p>
            <a:pPr>
              <a:spcBef>
                <a:spcPct val="0"/>
              </a:spcBef>
              <a:buFontTx/>
              <a:buNone/>
            </a:pPr>
            <a:r>
              <a:rPr lang="en-US" altLang="en-US" sz="3000" dirty="0">
                <a:latin typeface="Courier" charset="0"/>
                <a:ea typeface="Courier" charset="0"/>
                <a:cs typeface="Courier" charset="0"/>
              </a:rPr>
              <a:t>    </a:t>
            </a:r>
            <a:r>
              <a:rPr lang="en-US" altLang="en-US" sz="3000" i="1" dirty="0">
                <a:latin typeface="Courier" charset="0"/>
                <a:ea typeface="Courier" charset="0"/>
                <a:cs typeface="Courier" charset="0"/>
              </a:rPr>
              <a:t>statements in the method body</a:t>
            </a:r>
          </a:p>
          <a:p>
            <a:pPr>
              <a:spcBef>
                <a:spcPct val="0"/>
              </a:spcBef>
              <a:buFontTx/>
              <a:buNone/>
            </a:pPr>
            <a:r>
              <a:rPr lang="en-US" altLang="en-US" sz="3000" dirty="0">
                <a:latin typeface="Courier" charset="0"/>
                <a:ea typeface="Courier" charset="0"/>
                <a:cs typeface="Courier" charset="0"/>
              </a:rPr>
              <a:t>}</a:t>
            </a:r>
          </a:p>
        </p:txBody>
      </p:sp>
      <p:sp>
        <p:nvSpPr>
          <p:cNvPr id="6" name="TextBox 5"/>
          <p:cNvSpPr txBox="1">
            <a:spLocks noChangeArrowheads="1"/>
          </p:cNvSpPr>
          <p:nvPr/>
        </p:nvSpPr>
        <p:spPr bwMode="auto">
          <a:xfrm rot="-1163489">
            <a:off x="4502150" y="4756150"/>
            <a:ext cx="2967038" cy="12001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a:spAutoFit/>
          </a:bodyPr>
          <a:lstStyle/>
          <a:p>
            <a:pPr algn="ctr">
              <a:defRPr/>
            </a:pPr>
            <a:r>
              <a:rPr lang="en-US" dirty="0">
                <a:solidFill>
                  <a:schemeClr val="dk1"/>
                </a:solidFill>
                <a:latin typeface="+mj-lt"/>
              </a:rPr>
              <a:t>This adds a new command to Karel’s vocabulary</a:t>
            </a:r>
          </a:p>
        </p:txBody>
      </p:sp>
      <p:pic>
        <p:nvPicPr>
          <p:cNvPr id="5" name="Picture 4">
            <a:extLst>
              <a:ext uri="{FF2B5EF4-FFF2-40B4-BE49-F238E27FC236}">
                <a16:creationId xmlns:a16="http://schemas.microsoft.com/office/drawing/2014/main" id="{1283C720-B2D7-444B-8B2E-975824DA4E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9731" y="4782869"/>
            <a:ext cx="1676400" cy="16319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31339E-2432-B34B-9C27-6F0D4C37CDB3}"/>
              </a:ext>
            </a:extLst>
          </p:cNvPr>
          <p:cNvSpPr/>
          <p:nvPr/>
        </p:nvSpPr>
        <p:spPr>
          <a:xfrm>
            <a:off x="1676400" y="3429000"/>
            <a:ext cx="2133600" cy="2743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 name="Rectangle 7">
            <a:extLst>
              <a:ext uri="{FF2B5EF4-FFF2-40B4-BE49-F238E27FC236}">
                <a16:creationId xmlns:a16="http://schemas.microsoft.com/office/drawing/2014/main" id="{68E0D524-857A-FF4E-A793-08C077733829}"/>
              </a:ext>
            </a:extLst>
          </p:cNvPr>
          <p:cNvSpPr/>
          <p:nvPr/>
        </p:nvSpPr>
        <p:spPr>
          <a:xfrm>
            <a:off x="3276600" y="5083494"/>
            <a:ext cx="1600200" cy="27432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84993" name="Text Box 1"/>
          <p:cNvSpPr txBox="1">
            <a:spLocks noChangeArrowheads="1"/>
          </p:cNvSpPr>
          <p:nvPr/>
        </p:nvSpPr>
        <p:spPr bwMode="auto">
          <a:xfrm>
            <a:off x="457200" y="91440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private void</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 {</a:t>
            </a:r>
            <a:endParaRPr lang="en-US" altLang="en-US" sz="2200" dirty="0">
              <a:solidFill>
                <a:srgbClr val="00B05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Improving our Program</a:t>
            </a:r>
          </a:p>
        </p:txBody>
      </p:sp>
      <p:sp>
        <p:nvSpPr>
          <p:cNvPr id="9" name="Text Box 3">
            <a:extLst>
              <a:ext uri="{FF2B5EF4-FFF2-40B4-BE49-F238E27FC236}">
                <a16:creationId xmlns:a16="http://schemas.microsoft.com/office/drawing/2014/main" id="{D3AA1F10-3B0B-CB4C-9825-743910336262}"/>
              </a:ext>
            </a:extLst>
          </p:cNvPr>
          <p:cNvSpPr txBox="1">
            <a:spLocks noChangeArrowheads="1"/>
          </p:cNvSpPr>
          <p:nvPr/>
        </p:nvSpPr>
        <p:spPr bwMode="auto">
          <a:xfrm>
            <a:off x="6096000" y="5300131"/>
            <a:ext cx="2755900" cy="1126067"/>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latin typeface="+mj-lt"/>
              </a:rPr>
              <a:t>Define a </a:t>
            </a:r>
            <a:r>
              <a:rPr lang="en-US" dirty="0" err="1">
                <a:latin typeface="+mj-lt"/>
              </a:rPr>
              <a:t>turnRight</a:t>
            </a:r>
            <a:r>
              <a:rPr lang="en-US" dirty="0">
                <a:latin typeface="+mj-lt"/>
              </a:rPr>
              <a:t> </a:t>
            </a:r>
            <a:r>
              <a:rPr lang="en-US" b="1" i="1" dirty="0">
                <a:solidFill>
                  <a:schemeClr val="accent1">
                    <a:lumMod val="75000"/>
                  </a:schemeClr>
                </a:solidFill>
                <a:latin typeface="+mj-lt"/>
              </a:rPr>
              <a:t>method</a:t>
            </a:r>
            <a:endParaRPr lang="en-US" dirty="0">
              <a:solidFill>
                <a:schemeClr val="accent1">
                  <a:lumMod val="75000"/>
                </a:schemeClr>
              </a:solidFill>
              <a:latin typeface="+mj-lt"/>
            </a:endParaRPr>
          </a:p>
        </p:txBody>
      </p:sp>
      <p:cxnSp>
        <p:nvCxnSpPr>
          <p:cNvPr id="4" name="Straight Arrow Connector 3">
            <a:extLst>
              <a:ext uri="{FF2B5EF4-FFF2-40B4-BE49-F238E27FC236}">
                <a16:creationId xmlns:a16="http://schemas.microsoft.com/office/drawing/2014/main" id="{E4EC4185-72A3-0F45-B227-63CD870D23EF}"/>
              </a:ext>
            </a:extLst>
          </p:cNvPr>
          <p:cNvCxnSpPr>
            <a:cxnSpLocks/>
          </p:cNvCxnSpPr>
          <p:nvPr/>
        </p:nvCxnSpPr>
        <p:spPr>
          <a:xfrm flipH="1">
            <a:off x="4191000" y="3250352"/>
            <a:ext cx="1143002" cy="265747"/>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 name="AutoShape 2">
            <a:extLst>
              <a:ext uri="{FF2B5EF4-FFF2-40B4-BE49-F238E27FC236}">
                <a16:creationId xmlns:a16="http://schemas.microsoft.com/office/drawing/2014/main" id="{0DAFBF51-AE6F-9444-A3D0-223FF6DEDAA9}"/>
              </a:ext>
            </a:extLst>
          </p:cNvPr>
          <p:cNvSpPr>
            <a:spLocks/>
          </p:cNvSpPr>
          <p:nvPr/>
        </p:nvSpPr>
        <p:spPr bwMode="auto">
          <a:xfrm>
            <a:off x="5562599" y="5106988"/>
            <a:ext cx="228601" cy="1370012"/>
          </a:xfrm>
          <a:prstGeom prst="rightBrace">
            <a:avLst>
              <a:gd name="adj1" fmla="val 134707"/>
              <a:gd name="adj2" fmla="val 50000"/>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endParaRPr lang="en-US" altLang="en-US" sz="2400" dirty="0">
              <a:latin typeface="Times New Roman" charset="0"/>
            </a:endParaRPr>
          </a:p>
        </p:txBody>
      </p:sp>
      <p:sp>
        <p:nvSpPr>
          <p:cNvPr id="12" name="Text Box 3">
            <a:extLst>
              <a:ext uri="{FF2B5EF4-FFF2-40B4-BE49-F238E27FC236}">
                <a16:creationId xmlns:a16="http://schemas.microsoft.com/office/drawing/2014/main" id="{144A222A-4828-A34D-A090-86BD0CE8F0BE}"/>
              </a:ext>
            </a:extLst>
          </p:cNvPr>
          <p:cNvSpPr txBox="1">
            <a:spLocks noChangeArrowheads="1"/>
          </p:cNvSpPr>
          <p:nvPr/>
        </p:nvSpPr>
        <p:spPr bwMode="auto">
          <a:xfrm>
            <a:off x="5410198" y="2819400"/>
            <a:ext cx="3441702" cy="783906"/>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b="1" i="1" dirty="0">
                <a:solidFill>
                  <a:schemeClr val="accent1">
                    <a:lumMod val="75000"/>
                  </a:schemeClr>
                </a:solidFill>
                <a:latin typeface="+mj-lt"/>
              </a:rPr>
              <a:t>Call</a:t>
            </a:r>
            <a:r>
              <a:rPr lang="en-US" dirty="0">
                <a:latin typeface="+mj-lt"/>
              </a:rPr>
              <a:t> our </a:t>
            </a:r>
            <a:r>
              <a:rPr lang="en-US" dirty="0" err="1">
                <a:latin typeface="+mj-lt"/>
              </a:rPr>
              <a:t>turnRight</a:t>
            </a:r>
            <a:r>
              <a:rPr lang="en-US" dirty="0">
                <a:latin typeface="+mj-lt"/>
              </a:rPr>
              <a:t> </a:t>
            </a:r>
            <a:r>
              <a:rPr lang="en-US" b="1" i="1" dirty="0">
                <a:solidFill>
                  <a:schemeClr val="accent1">
                    <a:lumMod val="75000"/>
                  </a:schemeClr>
                </a:solidFill>
                <a:latin typeface="+mj-lt"/>
              </a:rPr>
              <a:t>method</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27226577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a:extLst>
              <a:ext uri="{FF2B5EF4-FFF2-40B4-BE49-F238E27FC236}">
                <a16:creationId xmlns:a16="http://schemas.microsoft.com/office/drawing/2014/main" id="{77449AAA-B570-384A-883A-1BF3D116CE6E}"/>
              </a:ext>
            </a:extLst>
          </p:cNvPr>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private void</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 {</a:t>
            </a:r>
            <a:endParaRPr lang="en-US" altLang="en-US" sz="2200" dirty="0">
              <a:solidFill>
                <a:srgbClr val="00B05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12" name="Text Box 3">
            <a:extLst>
              <a:ext uri="{FF2B5EF4-FFF2-40B4-BE49-F238E27FC236}">
                <a16:creationId xmlns:a16="http://schemas.microsoft.com/office/drawing/2014/main" id="{144A222A-4828-A34D-A090-86BD0CE8F0BE}"/>
              </a:ext>
            </a:extLst>
          </p:cNvPr>
          <p:cNvSpPr txBox="1">
            <a:spLocks noChangeArrowheads="1"/>
          </p:cNvSpPr>
          <p:nvPr/>
        </p:nvSpPr>
        <p:spPr bwMode="auto">
          <a:xfrm>
            <a:off x="5410198" y="2998047"/>
            <a:ext cx="3441702" cy="1370011"/>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solidFill>
                  <a:schemeClr val="tx1">
                    <a:lumMod val="75000"/>
                    <a:lumOff val="25000"/>
                  </a:schemeClr>
                </a:solidFill>
                <a:latin typeface="+mj-lt"/>
              </a:rPr>
              <a:t>This is called an</a:t>
            </a:r>
            <a:br>
              <a:rPr lang="en-US" dirty="0">
                <a:solidFill>
                  <a:schemeClr val="tx1">
                    <a:lumMod val="75000"/>
                    <a:lumOff val="25000"/>
                  </a:schemeClr>
                </a:solidFill>
                <a:latin typeface="+mj-lt"/>
              </a:rPr>
            </a:br>
            <a:r>
              <a:rPr lang="en-US" b="1" dirty="0">
                <a:solidFill>
                  <a:schemeClr val="accent1">
                    <a:lumMod val="75000"/>
                  </a:schemeClr>
                </a:solidFill>
                <a:latin typeface="+mj-lt"/>
              </a:rPr>
              <a:t>import statement</a:t>
            </a:r>
            <a:r>
              <a:rPr lang="en-US" dirty="0">
                <a:solidFill>
                  <a:schemeClr val="tx1">
                    <a:lumMod val="75000"/>
                    <a:lumOff val="25000"/>
                  </a:schemeClr>
                </a:solidFill>
                <a:latin typeface="+mj-lt"/>
              </a:rPr>
              <a:t>.</a:t>
            </a:r>
            <a:br>
              <a:rPr lang="en-US" dirty="0">
                <a:solidFill>
                  <a:schemeClr val="tx1">
                    <a:lumMod val="75000"/>
                    <a:lumOff val="25000"/>
                  </a:schemeClr>
                </a:solidFill>
                <a:latin typeface="+mj-lt"/>
              </a:rPr>
            </a:br>
            <a:r>
              <a:rPr lang="en-US" dirty="0">
                <a:solidFill>
                  <a:schemeClr val="tx1">
                    <a:lumMod val="75000"/>
                    <a:lumOff val="25000"/>
                  </a:schemeClr>
                </a:solidFill>
                <a:latin typeface="+mj-lt"/>
              </a:rPr>
              <a:t>It tells Java what Karel is.</a:t>
            </a:r>
          </a:p>
        </p:txBody>
      </p:sp>
      <p:cxnSp>
        <p:nvCxnSpPr>
          <p:cNvPr id="11" name="AutoShape 3">
            <a:extLst>
              <a:ext uri="{FF2B5EF4-FFF2-40B4-BE49-F238E27FC236}">
                <a16:creationId xmlns:a16="http://schemas.microsoft.com/office/drawing/2014/main" id="{0EA7F7E3-42EB-8844-8FA6-F7FA005DC792}"/>
              </a:ext>
            </a:extLst>
          </p:cNvPr>
          <p:cNvCxnSpPr>
            <a:cxnSpLocks noChangeShapeType="1"/>
          </p:cNvCxnSpPr>
          <p:nvPr/>
        </p:nvCxnSpPr>
        <p:spPr bwMode="auto">
          <a:xfrm rot="10800000">
            <a:off x="4702970" y="996156"/>
            <a:ext cx="2155031" cy="2001892"/>
          </a:xfrm>
          <a:prstGeom prst="curvedConnector3">
            <a:avLst>
              <a:gd name="adj1" fmla="val 50000"/>
            </a:avLst>
          </a:prstGeom>
          <a:noFill/>
          <a:ln w="36720">
            <a:solidFill>
              <a:schemeClr val="accent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848047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
            <a:extLst>
              <a:ext uri="{FF2B5EF4-FFF2-40B4-BE49-F238E27FC236}">
                <a16:creationId xmlns:a16="http://schemas.microsoft.com/office/drawing/2014/main" id="{A74D52C2-15F0-6744-AE2C-B5DC329D229D}"/>
              </a:ext>
            </a:extLst>
          </p:cNvPr>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import</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stanford.karel</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9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b="1" dirty="0">
                <a:solidFill>
                  <a:srgbClr val="800080"/>
                </a:solidFill>
                <a:latin typeface="Courier" charset="0"/>
                <a:ea typeface="ＭＳ Ｐゴシック" charset="-128"/>
                <a:cs typeface="Courier" charset="0"/>
              </a:rPr>
              <a:t>public class</a:t>
            </a:r>
            <a:r>
              <a:rPr lang="en-US" altLang="en-US" sz="2200" dirty="0">
                <a:solidFill>
                  <a:srgbClr val="000000"/>
                </a:solidFill>
                <a:latin typeface="Courier" charset="0"/>
                <a:ea typeface="ＭＳ Ｐゴシック" charset="-128"/>
                <a:cs typeface="Courier" charset="0"/>
              </a:rPr>
              <a:t> StepUp </a:t>
            </a:r>
            <a:r>
              <a:rPr lang="en-US" altLang="en-US" sz="2200" b="1" dirty="0">
                <a:solidFill>
                  <a:srgbClr val="800080"/>
                </a:solidFill>
                <a:latin typeface="Courier" charset="0"/>
                <a:ea typeface="ＭＳ Ｐゴシック" charset="-128"/>
                <a:cs typeface="Courier" charset="0"/>
              </a:rPr>
              <a:t>extends</a:t>
            </a:r>
            <a:r>
              <a:rPr lang="en-US" altLang="en-US" sz="2200" dirty="0">
                <a:solidFill>
                  <a:srgbClr val="000000"/>
                </a:solidFill>
                <a:latin typeface="Courier" charset="0"/>
                <a:ea typeface="ＭＳ Ｐゴシック" charset="-128"/>
                <a:cs typeface="Courier" charset="0"/>
              </a:rPr>
              <a:t> Karel {</a:t>
            </a:r>
          </a:p>
          <a:p>
            <a:pPr>
              <a:lnSpc>
                <a:spcPct val="83000"/>
              </a:lnSpc>
              <a:spcBef>
                <a:spcPts val="60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public void</a:t>
            </a:r>
            <a:r>
              <a:rPr lang="en-US" altLang="en-US" sz="22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pickBeeper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putBeeper</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 </a:t>
            </a:r>
          </a:p>
          <a:p>
            <a:pPr>
              <a:lnSpc>
                <a:spcPct val="83000"/>
              </a:lnSpc>
              <a:spcBef>
                <a:spcPct val="0"/>
              </a:spcBef>
              <a:buFontTx/>
              <a:buNone/>
            </a:pPr>
            <a:endParaRPr lang="en-US" altLang="en-US" sz="22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b="1" dirty="0">
                <a:solidFill>
                  <a:srgbClr val="800080"/>
                </a:solidFill>
                <a:latin typeface="Courier" charset="0"/>
                <a:ea typeface="ＭＳ Ｐゴシック" charset="-128"/>
                <a:cs typeface="Courier" charset="0"/>
              </a:rPr>
              <a:t>private void</a:t>
            </a: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turnRight</a:t>
            </a:r>
            <a:r>
              <a:rPr lang="en-US" altLang="en-US" sz="2200" dirty="0">
                <a:solidFill>
                  <a:srgbClr val="000000"/>
                </a:solidFill>
                <a:latin typeface="Courier" charset="0"/>
                <a:ea typeface="ＭＳ Ｐゴシック" charset="-128"/>
                <a:cs typeface="Courier" charset="0"/>
              </a:rPr>
              <a:t>() {</a:t>
            </a:r>
            <a:endParaRPr lang="en-US" altLang="en-US" sz="2200" dirty="0">
              <a:solidFill>
                <a:srgbClr val="00B050"/>
              </a:solidFill>
              <a:latin typeface="Courier" charset="0"/>
              <a:ea typeface="ＭＳ Ｐゴシック" charset="-128"/>
              <a:cs typeface="Courier" charset="0"/>
            </a:endParaRP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r>
              <a:rPr lang="en-US" altLang="en-US" sz="2200" dirty="0" err="1">
                <a:solidFill>
                  <a:srgbClr val="000000"/>
                </a:solidFill>
                <a:latin typeface="Courier" charset="0"/>
                <a:ea typeface="ＭＳ Ｐゴシック" charset="-128"/>
                <a:cs typeface="Courier" charset="0"/>
              </a:rPr>
              <a:t>turnLeft</a:t>
            </a:r>
            <a:r>
              <a:rPr lang="en-US" altLang="en-US" sz="22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200" dirty="0">
                <a:solidFill>
                  <a:srgbClr val="000000"/>
                </a:solidFill>
                <a:latin typeface="Courier" charset="0"/>
                <a:ea typeface="ＭＳ Ｐゴシック" charset="-128"/>
                <a:cs typeface="Courier" charset="0"/>
              </a:rPr>
              <a:t>}</a:t>
            </a:r>
          </a:p>
        </p:txBody>
      </p:sp>
      <p:sp>
        <p:nvSpPr>
          <p:cNvPr id="3"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Anatomy of a Program</a:t>
            </a:r>
          </a:p>
        </p:txBody>
      </p:sp>
      <p:sp>
        <p:nvSpPr>
          <p:cNvPr id="12" name="Text Box 3">
            <a:extLst>
              <a:ext uri="{FF2B5EF4-FFF2-40B4-BE49-F238E27FC236}">
                <a16:creationId xmlns:a16="http://schemas.microsoft.com/office/drawing/2014/main" id="{144A222A-4828-A34D-A090-86BD0CE8F0BE}"/>
              </a:ext>
            </a:extLst>
          </p:cNvPr>
          <p:cNvSpPr txBox="1">
            <a:spLocks noChangeArrowheads="1"/>
          </p:cNvSpPr>
          <p:nvPr/>
        </p:nvSpPr>
        <p:spPr bwMode="auto">
          <a:xfrm>
            <a:off x="5410198" y="2998047"/>
            <a:ext cx="3441702" cy="1370011"/>
          </a:xfrm>
          <a:prstGeom prst="rect">
            <a:avLst/>
          </a:prstGeom>
          <a:solidFill>
            <a:srgbClr val="FFFFFF"/>
          </a:solidFill>
          <a:ln w="36720">
            <a:solidFill>
              <a:schemeClr val="tx1">
                <a:lumMod val="75000"/>
                <a:lumOff val="25000"/>
              </a:schemeClr>
            </a:solidFill>
            <a:round/>
            <a:headEnd/>
            <a:tailEnd/>
          </a:ln>
          <a:effectLst>
            <a:outerShdw blurRad="63500" dist="152735" dir="2700000" algn="ctr" rotWithShape="0">
              <a:srgbClr val="808080"/>
            </a:outerShdw>
          </a:effectLst>
        </p:spPr>
        <p:txBody>
          <a:bodyPr lIns="97967" tIns="62633" rIns="97967" bIns="57147" anchor="ctr"/>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dirty="0">
                <a:solidFill>
                  <a:schemeClr val="tx1">
                    <a:lumMod val="75000"/>
                    <a:lumOff val="25000"/>
                  </a:schemeClr>
                </a:solidFill>
                <a:latin typeface="+mj-lt"/>
              </a:rPr>
              <a:t>This is called a </a:t>
            </a:r>
            <a:br>
              <a:rPr lang="en-US" dirty="0">
                <a:solidFill>
                  <a:schemeClr val="tx1">
                    <a:lumMod val="75000"/>
                    <a:lumOff val="25000"/>
                  </a:schemeClr>
                </a:solidFill>
                <a:latin typeface="+mj-lt"/>
              </a:rPr>
            </a:br>
            <a:r>
              <a:rPr lang="en-US" b="1" dirty="0">
                <a:solidFill>
                  <a:schemeClr val="accent1">
                    <a:lumMod val="75000"/>
                  </a:schemeClr>
                </a:solidFill>
                <a:latin typeface="+mj-lt"/>
              </a:rPr>
              <a:t>code block</a:t>
            </a:r>
            <a:r>
              <a:rPr lang="en-US" dirty="0">
                <a:solidFill>
                  <a:schemeClr val="tx1">
                    <a:lumMod val="75000"/>
                    <a:lumOff val="25000"/>
                  </a:schemeClr>
                </a:solidFill>
                <a:latin typeface="+mj-lt"/>
              </a:rPr>
              <a:t>.</a:t>
            </a:r>
          </a:p>
        </p:txBody>
      </p:sp>
      <p:sp>
        <p:nvSpPr>
          <p:cNvPr id="6" name="Oval 5">
            <a:extLst>
              <a:ext uri="{FF2B5EF4-FFF2-40B4-BE49-F238E27FC236}">
                <a16:creationId xmlns:a16="http://schemas.microsoft.com/office/drawing/2014/main" id="{338D3252-7235-3C47-A91D-4673C6D42A43}"/>
              </a:ext>
            </a:extLst>
          </p:cNvPr>
          <p:cNvSpPr>
            <a:spLocks noChangeArrowheads="1"/>
          </p:cNvSpPr>
          <p:nvPr/>
        </p:nvSpPr>
        <p:spPr bwMode="auto">
          <a:xfrm>
            <a:off x="4033838" y="1839912"/>
            <a:ext cx="446087" cy="446088"/>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7" name="Oval 6">
            <a:extLst>
              <a:ext uri="{FF2B5EF4-FFF2-40B4-BE49-F238E27FC236}">
                <a16:creationId xmlns:a16="http://schemas.microsoft.com/office/drawing/2014/main" id="{D2D8F224-0CBE-2641-BB4B-3AB2BA603C56}"/>
              </a:ext>
            </a:extLst>
          </p:cNvPr>
          <p:cNvSpPr>
            <a:spLocks noChangeArrowheads="1"/>
          </p:cNvSpPr>
          <p:nvPr/>
        </p:nvSpPr>
        <p:spPr bwMode="auto">
          <a:xfrm>
            <a:off x="979488" y="4343400"/>
            <a:ext cx="446087" cy="447675"/>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Tree>
    <p:extLst>
      <p:ext uri="{BB962C8B-B14F-4D97-AF65-F5344CB8AC3E}">
        <p14:creationId xmlns:p14="http://schemas.microsoft.com/office/powerpoint/2010/main" val="384019873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sp>
        <p:nvSpPr>
          <p:cNvPr id="4" name="Oval 3">
            <a:extLst>
              <a:ext uri="{FF2B5EF4-FFF2-40B4-BE49-F238E27FC236}">
                <a16:creationId xmlns:a16="http://schemas.microsoft.com/office/drawing/2014/main" id="{9A0A7322-22A4-7B47-BAF6-A9FD51171C4D}"/>
              </a:ext>
            </a:extLst>
          </p:cNvPr>
          <p:cNvSpPr>
            <a:spLocks noChangeArrowheads="1"/>
          </p:cNvSpPr>
          <p:nvPr/>
        </p:nvSpPr>
        <p:spPr bwMode="auto">
          <a:xfrm>
            <a:off x="3657600" y="1651000"/>
            <a:ext cx="446087" cy="446088"/>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5" name="Oval 4">
            <a:extLst>
              <a:ext uri="{FF2B5EF4-FFF2-40B4-BE49-F238E27FC236}">
                <a16:creationId xmlns:a16="http://schemas.microsoft.com/office/drawing/2014/main" id="{AD3F48E8-242F-414B-907D-C7A9F30AC0DA}"/>
              </a:ext>
            </a:extLst>
          </p:cNvPr>
          <p:cNvSpPr>
            <a:spLocks noChangeArrowheads="1"/>
          </p:cNvSpPr>
          <p:nvPr/>
        </p:nvSpPr>
        <p:spPr bwMode="auto">
          <a:xfrm>
            <a:off x="1524000" y="4419600"/>
            <a:ext cx="446087" cy="447675"/>
          </a:xfrm>
          <a:prstGeom prst="ellipse">
            <a:avLst/>
          </a:prstGeom>
          <a:noFill/>
          <a:ln w="76200">
            <a:solidFill>
              <a:srgbClr val="008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7" name="Text Box 2">
            <a:extLst>
              <a:ext uri="{FF2B5EF4-FFF2-40B4-BE49-F238E27FC236}">
                <a16:creationId xmlns:a16="http://schemas.microsoft.com/office/drawing/2014/main" id="{605DC180-FA47-E04A-B456-3FA65695EC5B}"/>
              </a:ext>
            </a:extLst>
          </p:cNvPr>
          <p:cNvSpPr txBox="1">
            <a:spLocks noChangeArrowheads="1"/>
          </p:cNvSpPr>
          <p:nvPr/>
        </p:nvSpPr>
        <p:spPr bwMode="auto">
          <a:xfrm>
            <a:off x="5432425" y="2819399"/>
            <a:ext cx="2441575" cy="815975"/>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dirty="0">
                <a:latin typeface="+mj-lt"/>
              </a:rPr>
              <a:t>These are terrifying!</a:t>
            </a:r>
            <a:endParaRPr lang="en-US" sz="2200" b="1" dirty="0">
              <a:latin typeface="+mj-lt"/>
            </a:endParaRPr>
          </a:p>
        </p:txBody>
      </p:sp>
      <p:sp>
        <p:nvSpPr>
          <p:cNvPr id="8" name="Oval 7">
            <a:extLst>
              <a:ext uri="{FF2B5EF4-FFF2-40B4-BE49-F238E27FC236}">
                <a16:creationId xmlns:a16="http://schemas.microsoft.com/office/drawing/2014/main" id="{32DDD8BF-C2C5-4044-8AD0-54AFE2DD6F10}"/>
              </a:ext>
            </a:extLst>
          </p:cNvPr>
          <p:cNvSpPr>
            <a:spLocks noChangeArrowheads="1"/>
          </p:cNvSpPr>
          <p:nvPr/>
        </p:nvSpPr>
        <p:spPr bwMode="auto">
          <a:xfrm>
            <a:off x="4724400" y="4953000"/>
            <a:ext cx="446087" cy="446088"/>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9" name="Oval 8">
            <a:extLst>
              <a:ext uri="{FF2B5EF4-FFF2-40B4-BE49-F238E27FC236}">
                <a16:creationId xmlns:a16="http://schemas.microsoft.com/office/drawing/2014/main" id="{754966F5-E050-D446-BB25-5E746163346D}"/>
              </a:ext>
            </a:extLst>
          </p:cNvPr>
          <p:cNvSpPr>
            <a:spLocks noChangeArrowheads="1"/>
          </p:cNvSpPr>
          <p:nvPr/>
        </p:nvSpPr>
        <p:spPr bwMode="auto">
          <a:xfrm>
            <a:off x="925513" y="6197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pic>
        <p:nvPicPr>
          <p:cNvPr id="3" name="Picture 2">
            <a:extLst>
              <a:ext uri="{FF2B5EF4-FFF2-40B4-BE49-F238E27FC236}">
                <a16:creationId xmlns:a16="http://schemas.microsoft.com/office/drawing/2014/main" id="{259C9DB7-A56C-364E-AF84-8E438326FB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0354" y="4467223"/>
            <a:ext cx="2208213" cy="2208213"/>
          </a:xfrm>
          <a:prstGeom prst="rect">
            <a:avLst/>
          </a:prstGeom>
        </p:spPr>
      </p:pic>
      <p:sp>
        <p:nvSpPr>
          <p:cNvPr id="10" name="Oval 9">
            <a:extLst>
              <a:ext uri="{FF2B5EF4-FFF2-40B4-BE49-F238E27FC236}">
                <a16:creationId xmlns:a16="http://schemas.microsoft.com/office/drawing/2014/main" id="{1EF5A1A6-FD04-894E-A59A-3A73D7B72A34}"/>
              </a:ext>
            </a:extLst>
          </p:cNvPr>
          <p:cNvSpPr>
            <a:spLocks noChangeArrowheads="1"/>
          </p:cNvSpPr>
          <p:nvPr/>
        </p:nvSpPr>
        <p:spPr bwMode="auto">
          <a:xfrm>
            <a:off x="1535113" y="5943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Tree>
    <p:extLst>
      <p:ext uri="{BB962C8B-B14F-4D97-AF65-F5344CB8AC3E}">
        <p14:creationId xmlns:p14="http://schemas.microsoft.com/office/powerpoint/2010/main" val="26086701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sp>
        <p:nvSpPr>
          <p:cNvPr id="16" name="Oval 15">
            <a:extLst>
              <a:ext uri="{FF2B5EF4-FFF2-40B4-BE49-F238E27FC236}">
                <a16:creationId xmlns:a16="http://schemas.microsoft.com/office/drawing/2014/main" id="{AE2CCBD2-D83C-3544-9801-EB3D8AE90BB4}"/>
              </a:ext>
            </a:extLst>
          </p:cNvPr>
          <p:cNvSpPr>
            <a:spLocks noChangeArrowheads="1"/>
          </p:cNvSpPr>
          <p:nvPr/>
        </p:nvSpPr>
        <p:spPr bwMode="auto">
          <a:xfrm>
            <a:off x="4724400" y="4953000"/>
            <a:ext cx="446087" cy="446088"/>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17" name="Oval 16">
            <a:extLst>
              <a:ext uri="{FF2B5EF4-FFF2-40B4-BE49-F238E27FC236}">
                <a16:creationId xmlns:a16="http://schemas.microsoft.com/office/drawing/2014/main" id="{69BB1711-F602-754D-8233-266BFC8D0BD3}"/>
              </a:ext>
            </a:extLst>
          </p:cNvPr>
          <p:cNvSpPr>
            <a:spLocks noChangeArrowheads="1"/>
          </p:cNvSpPr>
          <p:nvPr/>
        </p:nvSpPr>
        <p:spPr bwMode="auto">
          <a:xfrm>
            <a:off x="925513" y="6197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
        <p:nvSpPr>
          <p:cNvPr id="18" name="Oval 17">
            <a:extLst>
              <a:ext uri="{FF2B5EF4-FFF2-40B4-BE49-F238E27FC236}">
                <a16:creationId xmlns:a16="http://schemas.microsoft.com/office/drawing/2014/main" id="{B387664B-0977-2941-A62C-FBA34A56222F}"/>
              </a:ext>
            </a:extLst>
          </p:cNvPr>
          <p:cNvSpPr>
            <a:spLocks noChangeArrowheads="1"/>
          </p:cNvSpPr>
          <p:nvPr/>
        </p:nvSpPr>
        <p:spPr bwMode="auto">
          <a:xfrm>
            <a:off x="1535113" y="5943600"/>
            <a:ext cx="446087" cy="447675"/>
          </a:xfrm>
          <a:prstGeom prst="ellipse">
            <a:avLst/>
          </a:prstGeom>
          <a:noFill/>
          <a:ln w="76200">
            <a:solidFill>
              <a:srgbClr val="7030A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cxnSp>
        <p:nvCxnSpPr>
          <p:cNvPr id="19" name="Straight Arrow Connector 18">
            <a:extLst>
              <a:ext uri="{FF2B5EF4-FFF2-40B4-BE49-F238E27FC236}">
                <a16:creationId xmlns:a16="http://schemas.microsoft.com/office/drawing/2014/main" id="{907C4F41-533A-EF44-AFC3-BF3FB20932FC}"/>
              </a:ext>
            </a:extLst>
          </p:cNvPr>
          <p:cNvCxnSpPr>
            <a:cxnSpLocks/>
          </p:cNvCxnSpPr>
          <p:nvPr/>
        </p:nvCxnSpPr>
        <p:spPr>
          <a:xfrm>
            <a:off x="925513" y="1752600"/>
            <a:ext cx="0" cy="3048000"/>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 Box 2">
            <a:extLst>
              <a:ext uri="{FF2B5EF4-FFF2-40B4-BE49-F238E27FC236}">
                <a16:creationId xmlns:a16="http://schemas.microsoft.com/office/drawing/2014/main" id="{4D0FA01C-559A-EA45-A427-E2BD4C66D759}"/>
              </a:ext>
            </a:extLst>
          </p:cNvPr>
          <p:cNvSpPr txBox="1">
            <a:spLocks noChangeArrowheads="1"/>
          </p:cNvSpPr>
          <p:nvPr/>
        </p:nvSpPr>
        <p:spPr bwMode="auto">
          <a:xfrm>
            <a:off x="5410200" y="2819399"/>
            <a:ext cx="2441575" cy="1066801"/>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chemeClr val="accent1">
                    <a:lumMod val="75000"/>
                  </a:schemeClr>
                </a:solidFill>
                <a:latin typeface="+mj-lt"/>
              </a:rPr>
              <a:t>Style</a:t>
            </a:r>
            <a:r>
              <a:rPr lang="en-US" sz="2200" dirty="0">
                <a:solidFill>
                  <a:schemeClr val="accent1">
                    <a:lumMod val="75000"/>
                  </a:schemeClr>
                </a:solidFill>
                <a:latin typeface="+mj-lt"/>
              </a:rPr>
              <a:t> </a:t>
            </a:r>
            <a:r>
              <a:rPr lang="en-US" sz="2200" b="1" dirty="0">
                <a:solidFill>
                  <a:schemeClr val="accent1">
                    <a:lumMod val="75000"/>
                  </a:schemeClr>
                </a:solidFill>
                <a:latin typeface="+mj-lt"/>
              </a:rPr>
              <a:t>Tip #1</a:t>
            </a:r>
            <a:r>
              <a:rPr lang="en-US" sz="2200" dirty="0">
                <a:latin typeface="+mj-lt"/>
              </a:rPr>
              <a:t>:</a:t>
            </a:r>
          </a:p>
          <a:p>
            <a:pPr algn="ctr">
              <a:lnSpc>
                <a:spcPct val="98000"/>
              </a:lnSpc>
              <a:defRPr/>
            </a:pPr>
            <a:r>
              <a:rPr lang="en-US" sz="2200" dirty="0">
                <a:solidFill>
                  <a:schemeClr val="tx1"/>
                </a:solidFill>
                <a:latin typeface="+mj-lt"/>
              </a:rPr>
              <a:t>Align braces in</a:t>
            </a:r>
            <a:br>
              <a:rPr lang="en-US" sz="2200" dirty="0">
                <a:solidFill>
                  <a:schemeClr val="tx1"/>
                </a:solidFill>
                <a:latin typeface="+mj-lt"/>
              </a:rPr>
            </a:br>
            <a:r>
              <a:rPr lang="en-US" sz="2200" dirty="0">
                <a:solidFill>
                  <a:schemeClr val="tx1"/>
                </a:solidFill>
                <a:latin typeface="+mj-lt"/>
              </a:rPr>
              <a:t>your code blocks.</a:t>
            </a:r>
          </a:p>
        </p:txBody>
      </p:sp>
      <p:sp>
        <p:nvSpPr>
          <p:cNvPr id="11" name="Oval 10">
            <a:extLst>
              <a:ext uri="{FF2B5EF4-FFF2-40B4-BE49-F238E27FC236}">
                <a16:creationId xmlns:a16="http://schemas.microsoft.com/office/drawing/2014/main" id="{528CC7AE-2CC2-AA4F-9249-C7331305A72C}"/>
              </a:ext>
            </a:extLst>
          </p:cNvPr>
          <p:cNvSpPr>
            <a:spLocks noChangeArrowheads="1"/>
          </p:cNvSpPr>
          <p:nvPr/>
        </p:nvSpPr>
        <p:spPr bwMode="auto">
          <a:xfrm>
            <a:off x="925512" y="6197599"/>
            <a:ext cx="446087" cy="447675"/>
          </a:xfrm>
          <a:prstGeom prst="ellipse">
            <a:avLst/>
          </a:prstGeom>
          <a:noFill/>
          <a:ln w="76200">
            <a:solidFill>
              <a:schemeClr val="accent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spTree>
    <p:extLst>
      <p:ext uri="{BB962C8B-B14F-4D97-AF65-F5344CB8AC3E}">
        <p14:creationId xmlns:p14="http://schemas.microsoft.com/office/powerpoint/2010/main" val="4053639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14" name="Straight Arrow Connector 13">
            <a:extLst>
              <a:ext uri="{FF2B5EF4-FFF2-40B4-BE49-F238E27FC236}">
                <a16:creationId xmlns:a16="http://schemas.microsoft.com/office/drawing/2014/main" id="{DA635B10-3387-8842-A375-929222C90EC4}"/>
              </a:ext>
            </a:extLst>
          </p:cNvPr>
          <p:cNvCxnSpPr>
            <a:cxnSpLocks/>
          </p:cNvCxnSpPr>
          <p:nvPr/>
        </p:nvCxnSpPr>
        <p:spPr>
          <a:xfrm>
            <a:off x="925513" y="5029200"/>
            <a:ext cx="0" cy="1266823"/>
          </a:xfrm>
          <a:prstGeom prst="straightConnector1">
            <a:avLst/>
          </a:prstGeom>
          <a:ln w="28575">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BAF9571-886D-8D47-B5E3-7B430179EBA0}"/>
              </a:ext>
            </a:extLst>
          </p:cNvPr>
          <p:cNvSpPr>
            <a:spLocks noChangeArrowheads="1"/>
          </p:cNvSpPr>
          <p:nvPr/>
        </p:nvSpPr>
        <p:spPr bwMode="auto">
          <a:xfrm>
            <a:off x="925513" y="6197600"/>
            <a:ext cx="446087" cy="447675"/>
          </a:xfrm>
          <a:prstGeom prst="ellipse">
            <a:avLst/>
          </a:prstGeom>
          <a:noFill/>
          <a:ln w="76200">
            <a:solidFill>
              <a:schemeClr val="accent1"/>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dirty="0">
              <a:solidFill>
                <a:schemeClr val="lt1"/>
              </a:solidFill>
              <a:latin typeface="+mn-lt"/>
            </a:endParaRPr>
          </a:p>
        </p:txBody>
      </p:sp>
      <p:cxnSp>
        <p:nvCxnSpPr>
          <p:cNvPr id="8" name="Straight Arrow Connector 7">
            <a:extLst>
              <a:ext uri="{FF2B5EF4-FFF2-40B4-BE49-F238E27FC236}">
                <a16:creationId xmlns:a16="http://schemas.microsoft.com/office/drawing/2014/main" id="{E4D6B33A-9FC2-1B46-962F-A7536302FC29}"/>
              </a:ext>
            </a:extLst>
          </p:cNvPr>
          <p:cNvCxnSpPr>
            <a:cxnSpLocks/>
          </p:cNvCxnSpPr>
          <p:nvPr/>
        </p:nvCxnSpPr>
        <p:spPr>
          <a:xfrm>
            <a:off x="925513" y="1752600"/>
            <a:ext cx="0" cy="3048000"/>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 Box 2">
            <a:extLst>
              <a:ext uri="{FF2B5EF4-FFF2-40B4-BE49-F238E27FC236}">
                <a16:creationId xmlns:a16="http://schemas.microsoft.com/office/drawing/2014/main" id="{57BEDD76-8EB5-8843-BFFE-7F270D2FA9A5}"/>
              </a:ext>
            </a:extLst>
          </p:cNvPr>
          <p:cNvSpPr txBox="1">
            <a:spLocks noChangeArrowheads="1"/>
          </p:cNvSpPr>
          <p:nvPr/>
        </p:nvSpPr>
        <p:spPr bwMode="auto">
          <a:xfrm>
            <a:off x="5410200" y="2819399"/>
            <a:ext cx="2441575" cy="1066801"/>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chemeClr val="accent1">
                    <a:lumMod val="75000"/>
                  </a:schemeClr>
                </a:solidFill>
                <a:latin typeface="+mj-lt"/>
              </a:rPr>
              <a:t>Style</a:t>
            </a:r>
            <a:r>
              <a:rPr lang="en-US" sz="2200" dirty="0">
                <a:solidFill>
                  <a:schemeClr val="accent1">
                    <a:lumMod val="75000"/>
                  </a:schemeClr>
                </a:solidFill>
                <a:latin typeface="+mj-lt"/>
              </a:rPr>
              <a:t> </a:t>
            </a:r>
            <a:r>
              <a:rPr lang="en-US" sz="2200" b="1" dirty="0">
                <a:solidFill>
                  <a:schemeClr val="accent1">
                    <a:lumMod val="75000"/>
                  </a:schemeClr>
                </a:solidFill>
                <a:latin typeface="+mj-lt"/>
              </a:rPr>
              <a:t>Tip #1</a:t>
            </a:r>
            <a:r>
              <a:rPr lang="en-US" sz="2200" dirty="0">
                <a:latin typeface="+mj-lt"/>
              </a:rPr>
              <a:t>:</a:t>
            </a:r>
          </a:p>
          <a:p>
            <a:pPr algn="ctr">
              <a:lnSpc>
                <a:spcPct val="98000"/>
              </a:lnSpc>
              <a:defRPr/>
            </a:pPr>
            <a:r>
              <a:rPr lang="en-US" sz="2200" dirty="0">
                <a:solidFill>
                  <a:schemeClr val="tx1"/>
                </a:solidFill>
                <a:latin typeface="+mj-lt"/>
              </a:rPr>
              <a:t>Align braces in</a:t>
            </a:r>
            <a:br>
              <a:rPr lang="en-US" sz="2200" dirty="0">
                <a:solidFill>
                  <a:schemeClr val="tx1"/>
                </a:solidFill>
                <a:latin typeface="+mj-lt"/>
              </a:rPr>
            </a:br>
            <a:r>
              <a:rPr lang="en-US" sz="2200" dirty="0">
                <a:solidFill>
                  <a:schemeClr val="tx1"/>
                </a:solidFill>
                <a:latin typeface="+mj-lt"/>
              </a:rPr>
              <a:t>your code blocks.</a:t>
            </a:r>
          </a:p>
        </p:txBody>
      </p:sp>
    </p:spTree>
    <p:extLst>
      <p:ext uri="{BB962C8B-B14F-4D97-AF65-F5344CB8AC3E}">
        <p14:creationId xmlns:p14="http://schemas.microsoft.com/office/powerpoint/2010/main" val="426182550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11" name="Straight Arrow Connector 10">
            <a:extLst>
              <a:ext uri="{FF2B5EF4-FFF2-40B4-BE49-F238E27FC236}">
                <a16:creationId xmlns:a16="http://schemas.microsoft.com/office/drawing/2014/main" id="{577E6924-F2F9-D84B-B216-6ED7263CDCD9}"/>
              </a:ext>
            </a:extLst>
          </p:cNvPr>
          <p:cNvCxnSpPr>
            <a:cxnSpLocks/>
          </p:cNvCxnSpPr>
          <p:nvPr/>
        </p:nvCxnSpPr>
        <p:spPr>
          <a:xfrm>
            <a:off x="925513" y="1752600"/>
            <a:ext cx="0" cy="3048000"/>
          </a:xfrm>
          <a:prstGeom prst="straightConnector1">
            <a:avLst/>
          </a:prstGeom>
          <a:ln w="28575">
            <a:solidFill>
              <a:srgbClr val="00B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635B10-3387-8842-A375-929222C90EC4}"/>
              </a:ext>
            </a:extLst>
          </p:cNvPr>
          <p:cNvCxnSpPr>
            <a:cxnSpLocks/>
          </p:cNvCxnSpPr>
          <p:nvPr/>
        </p:nvCxnSpPr>
        <p:spPr>
          <a:xfrm>
            <a:off x="925513" y="5029200"/>
            <a:ext cx="0" cy="1266823"/>
          </a:xfrm>
          <a:prstGeom prst="straightConnector1">
            <a:avLst/>
          </a:prstGeom>
          <a:ln w="28575">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A3823E8-91FA-E34A-8075-E37345153F31}"/>
              </a:ext>
            </a:extLst>
          </p:cNvPr>
          <p:cNvCxnSpPr>
            <a:cxnSpLocks/>
          </p:cNvCxnSpPr>
          <p:nvPr/>
        </p:nvCxnSpPr>
        <p:spPr>
          <a:xfrm>
            <a:off x="304800" y="1447800"/>
            <a:ext cx="0" cy="5156199"/>
          </a:xfrm>
          <a:prstGeom prst="straightConnector1">
            <a:avLst/>
          </a:prstGeom>
          <a:ln w="28575">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 Box 2">
            <a:extLst>
              <a:ext uri="{FF2B5EF4-FFF2-40B4-BE49-F238E27FC236}">
                <a16:creationId xmlns:a16="http://schemas.microsoft.com/office/drawing/2014/main" id="{E3A4EC11-9649-1D42-AB90-D6446183F625}"/>
              </a:ext>
            </a:extLst>
          </p:cNvPr>
          <p:cNvSpPr txBox="1">
            <a:spLocks noChangeArrowheads="1"/>
          </p:cNvSpPr>
          <p:nvPr/>
        </p:nvSpPr>
        <p:spPr bwMode="auto">
          <a:xfrm>
            <a:off x="5410200" y="2819399"/>
            <a:ext cx="2441575" cy="1066801"/>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chemeClr val="accent1">
                    <a:lumMod val="75000"/>
                  </a:schemeClr>
                </a:solidFill>
                <a:latin typeface="+mj-lt"/>
              </a:rPr>
              <a:t>Style</a:t>
            </a:r>
            <a:r>
              <a:rPr lang="en-US" sz="2200" dirty="0">
                <a:solidFill>
                  <a:schemeClr val="accent1">
                    <a:lumMod val="75000"/>
                  </a:schemeClr>
                </a:solidFill>
                <a:latin typeface="+mj-lt"/>
              </a:rPr>
              <a:t> </a:t>
            </a:r>
            <a:r>
              <a:rPr lang="en-US" sz="2200" b="1" dirty="0">
                <a:solidFill>
                  <a:schemeClr val="accent1">
                    <a:lumMod val="75000"/>
                  </a:schemeClr>
                </a:solidFill>
                <a:latin typeface="+mj-lt"/>
              </a:rPr>
              <a:t>Tip #1</a:t>
            </a:r>
            <a:r>
              <a:rPr lang="en-US" sz="2200" dirty="0">
                <a:latin typeface="+mj-lt"/>
              </a:rPr>
              <a:t>:</a:t>
            </a:r>
          </a:p>
          <a:p>
            <a:pPr algn="ctr">
              <a:lnSpc>
                <a:spcPct val="98000"/>
              </a:lnSpc>
              <a:defRPr/>
            </a:pPr>
            <a:r>
              <a:rPr lang="en-US" sz="2200" dirty="0">
                <a:solidFill>
                  <a:schemeClr val="tx1"/>
                </a:solidFill>
                <a:latin typeface="+mj-lt"/>
              </a:rPr>
              <a:t>Align braces in</a:t>
            </a:r>
            <a:br>
              <a:rPr lang="en-US" sz="2200" dirty="0">
                <a:solidFill>
                  <a:schemeClr val="tx1"/>
                </a:solidFill>
                <a:latin typeface="+mj-lt"/>
              </a:rPr>
            </a:br>
            <a:r>
              <a:rPr lang="en-US" sz="2200" dirty="0">
                <a:solidFill>
                  <a:schemeClr val="tx1"/>
                </a:solidFill>
                <a:latin typeface="+mj-lt"/>
              </a:rPr>
              <a:t>your code blocks.</a:t>
            </a:r>
          </a:p>
        </p:txBody>
      </p:sp>
    </p:spTree>
    <p:extLst>
      <p:ext uri="{BB962C8B-B14F-4D97-AF65-F5344CB8AC3E}">
        <p14:creationId xmlns:p14="http://schemas.microsoft.com/office/powerpoint/2010/main" val="256157096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14" name="Straight Arrow Connector 13">
            <a:extLst>
              <a:ext uri="{FF2B5EF4-FFF2-40B4-BE49-F238E27FC236}">
                <a16:creationId xmlns:a16="http://schemas.microsoft.com/office/drawing/2014/main" id="{DA635B10-3387-8842-A375-929222C90EC4}"/>
              </a:ext>
            </a:extLst>
          </p:cNvPr>
          <p:cNvCxnSpPr>
            <a:cxnSpLocks/>
          </p:cNvCxnSpPr>
          <p:nvPr/>
        </p:nvCxnSpPr>
        <p:spPr>
          <a:xfrm>
            <a:off x="1524000" y="5257800"/>
            <a:ext cx="0" cy="914400"/>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A3823E8-91FA-E34A-8075-E37345153F31}"/>
              </a:ext>
            </a:extLst>
          </p:cNvPr>
          <p:cNvCxnSpPr>
            <a:cxnSpLocks/>
          </p:cNvCxnSpPr>
          <p:nvPr/>
        </p:nvCxnSpPr>
        <p:spPr>
          <a:xfrm>
            <a:off x="1524000" y="1981200"/>
            <a:ext cx="0" cy="2486022"/>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 Box 2">
            <a:extLst>
              <a:ext uri="{FF2B5EF4-FFF2-40B4-BE49-F238E27FC236}">
                <a16:creationId xmlns:a16="http://schemas.microsoft.com/office/drawing/2014/main" id="{98E011CA-7519-5A4C-99C7-8A1EFC3F788B}"/>
              </a:ext>
            </a:extLst>
          </p:cNvPr>
          <p:cNvSpPr txBox="1">
            <a:spLocks noChangeArrowheads="1"/>
          </p:cNvSpPr>
          <p:nvPr/>
        </p:nvSpPr>
        <p:spPr bwMode="auto">
          <a:xfrm>
            <a:off x="6243638" y="3399295"/>
            <a:ext cx="2441575" cy="1133017"/>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rgbClr val="0070C0"/>
                </a:solidFill>
                <a:latin typeface="+mj-lt"/>
              </a:rPr>
              <a:t>Style</a:t>
            </a:r>
            <a:r>
              <a:rPr lang="en-US" sz="2200" dirty="0">
                <a:solidFill>
                  <a:srgbClr val="0070C0"/>
                </a:solidFill>
                <a:latin typeface="+mj-lt"/>
              </a:rPr>
              <a:t> </a:t>
            </a:r>
            <a:r>
              <a:rPr lang="en-US" sz="2200" b="1" dirty="0">
                <a:solidFill>
                  <a:srgbClr val="0070C0"/>
                </a:solidFill>
                <a:latin typeface="+mj-lt"/>
              </a:rPr>
              <a:t>Tip #2</a:t>
            </a:r>
            <a:r>
              <a:rPr lang="en-US" sz="2200" dirty="0">
                <a:latin typeface="+mj-lt"/>
              </a:rPr>
              <a:t>:</a:t>
            </a:r>
          </a:p>
          <a:p>
            <a:pPr algn="ctr">
              <a:lnSpc>
                <a:spcPct val="98000"/>
              </a:lnSpc>
              <a:defRPr/>
            </a:pPr>
            <a:r>
              <a:rPr lang="en-US" sz="2200" dirty="0">
                <a:solidFill>
                  <a:schemeClr val="tx1"/>
                </a:solidFill>
                <a:latin typeface="+mj-lt"/>
              </a:rPr>
              <a:t>Align indentation</a:t>
            </a:r>
            <a:br>
              <a:rPr lang="en-US" sz="2200" dirty="0">
                <a:solidFill>
                  <a:schemeClr val="tx1"/>
                </a:solidFill>
                <a:latin typeface="+mj-lt"/>
              </a:rPr>
            </a:br>
            <a:r>
              <a:rPr lang="en-US" sz="2200" dirty="0">
                <a:solidFill>
                  <a:schemeClr val="tx1"/>
                </a:solidFill>
                <a:latin typeface="+mj-lt"/>
              </a:rPr>
              <a:t>in your code blocks.</a:t>
            </a:r>
          </a:p>
        </p:txBody>
      </p:sp>
    </p:spTree>
    <p:extLst>
      <p:ext uri="{BB962C8B-B14F-4D97-AF65-F5344CB8AC3E}">
        <p14:creationId xmlns:p14="http://schemas.microsoft.com/office/powerpoint/2010/main" val="14892758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ext Box 1"/>
          <p:cNvSpPr txBox="1">
            <a:spLocks noChangeArrowheads="1"/>
          </p:cNvSpPr>
          <p:nvPr/>
        </p:nvSpPr>
        <p:spPr bwMode="auto">
          <a:xfrm>
            <a:off x="457200" y="819150"/>
            <a:ext cx="8228013" cy="585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632" rIns="0" bIns="0" anchor="ctr"/>
          <a:lstStyle>
            <a:lvl1pPr>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chemeClr val="tx1"/>
                </a:solidFill>
                <a:latin typeface="Arial" charset="0"/>
              </a:defRPr>
            </a:lvl1pPr>
            <a:lvl2pPr marL="742950" indent="-28575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chemeClr val="tx1"/>
                </a:solidFill>
                <a:latin typeface="Arial" charset="0"/>
              </a:defRPr>
            </a:lvl2pPr>
            <a:lvl3pPr marL="11430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charset="0"/>
              </a:defRPr>
            </a:lvl3pPr>
            <a:lvl4pPr marL="16002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4pPr>
            <a:lvl5pPr marL="2057400" indent="-228600">
              <a:spcBef>
                <a:spcPct val="20000"/>
              </a:spcBef>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5pPr>
            <a:lvl6pPr marL="25146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6pPr>
            <a:lvl7pPr marL="29718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7pPr>
            <a:lvl8pPr marL="34290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8pPr>
            <a:lvl9pPr marL="3886200" indent="-228600" eaLnBrk="0" fontAlgn="base" hangingPunct="0">
              <a:spcBef>
                <a:spcPct val="20000"/>
              </a:spcBef>
              <a:spcAft>
                <a:spcPct val="0"/>
              </a:spcAft>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chemeClr val="tx1"/>
                </a:solidFill>
                <a:latin typeface="Arial" charset="0"/>
              </a:defRPr>
            </a:lvl9pPr>
          </a:lstStyle>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import</a:t>
            </a: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stanford.karel</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b="1" dirty="0">
                <a:solidFill>
                  <a:srgbClr val="800080"/>
                </a:solidFill>
                <a:latin typeface="Courier" charset="0"/>
                <a:ea typeface="ＭＳ Ｐゴシック" charset="-128"/>
                <a:cs typeface="Courier" charset="0"/>
              </a:rPr>
              <a:t>public class</a:t>
            </a:r>
            <a:r>
              <a:rPr lang="en-US" altLang="en-US" sz="2000" dirty="0">
                <a:solidFill>
                  <a:srgbClr val="000000"/>
                </a:solidFill>
                <a:latin typeface="Courier" charset="0"/>
                <a:ea typeface="ＭＳ Ｐゴシック" charset="-128"/>
                <a:cs typeface="Courier" charset="0"/>
              </a:rPr>
              <a:t> StepUp </a:t>
            </a:r>
            <a:r>
              <a:rPr lang="en-US" altLang="en-US" sz="2000" b="1" dirty="0">
                <a:solidFill>
                  <a:srgbClr val="800080"/>
                </a:solidFill>
                <a:latin typeface="Courier" charset="0"/>
                <a:ea typeface="ＭＳ Ｐゴシック" charset="-128"/>
                <a:cs typeface="Courier" charset="0"/>
              </a:rPr>
              <a:t>extends</a:t>
            </a:r>
            <a:r>
              <a:rPr lang="en-US" altLang="en-US" sz="2000" dirty="0">
                <a:solidFill>
                  <a:srgbClr val="000000"/>
                </a:solidFill>
                <a:latin typeface="Courier" charset="0"/>
                <a:ea typeface="ＭＳ Ｐゴシック" charset="-128"/>
                <a:cs typeface="Courier" charset="0"/>
              </a:rPr>
              <a:t> Karel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800080"/>
                </a:solidFill>
                <a:latin typeface="Courier" charset="0"/>
                <a:ea typeface="ＭＳ Ｐゴシック" charset="-128"/>
                <a:cs typeface="Courier" charset="0"/>
              </a:rPr>
              <a:t>public void</a:t>
            </a:r>
            <a:r>
              <a:rPr lang="en-US" altLang="en-US" sz="2000" dirty="0">
                <a:solidFill>
                  <a:srgbClr val="000000"/>
                </a:solidFill>
                <a:latin typeface="Courier" charset="0"/>
                <a:ea typeface="ＭＳ Ｐゴシック" charset="-128"/>
                <a:cs typeface="Courier" charset="0"/>
              </a:rPr>
              <a:t> run()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pickBeeper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putBeeper</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move();</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endParaRPr lang="en-US" altLang="en-US" sz="2000" dirty="0">
              <a:solidFill>
                <a:srgbClr val="000000"/>
              </a:solidFill>
              <a:latin typeface="Courier" charset="0"/>
              <a:ea typeface="ＭＳ Ｐゴシック" charset="-128"/>
              <a:cs typeface="Courier" charset="0"/>
            </a:endParaRP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private</a:t>
            </a:r>
            <a:r>
              <a:rPr lang="en-US" altLang="en-US" sz="2000" dirty="0">
                <a:solidFill>
                  <a:srgbClr val="6C006C"/>
                </a:solidFill>
                <a:latin typeface="Courier" charset="0"/>
                <a:ea typeface="ＭＳ Ｐゴシック" charset="-128"/>
                <a:cs typeface="Courier" charset="0"/>
              </a:rPr>
              <a:t> </a:t>
            </a:r>
            <a:r>
              <a:rPr lang="en-US" altLang="en-US" sz="2000" b="1" dirty="0">
                <a:solidFill>
                  <a:srgbClr val="6C006C"/>
                </a:solidFill>
                <a:latin typeface="Courier" charset="0"/>
                <a:ea typeface="ＭＳ Ｐゴシック" charset="-128"/>
                <a:cs typeface="Courier" charset="0"/>
              </a:rPr>
              <a:t>void</a:t>
            </a:r>
            <a:r>
              <a:rPr lang="en-US" altLang="en-US" sz="2000" dirty="0">
                <a:solidFill>
                  <a:srgbClr val="6C006C"/>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turnRight</a:t>
            </a:r>
            <a:r>
              <a:rPr lang="en-US" altLang="en-US" sz="2000" dirty="0">
                <a:solidFill>
                  <a:srgbClr val="000000"/>
                </a:solidFill>
                <a:latin typeface="Courier" charset="0"/>
                <a:ea typeface="ＭＳ Ｐゴシック" charset="-128"/>
                <a:cs typeface="Courier" charset="0"/>
              </a:rPr>
              <a:t>()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a:t>
            </a:r>
            <a:r>
              <a:rPr lang="en-US" altLang="en-US" sz="2000" dirty="0" err="1">
                <a:solidFill>
                  <a:srgbClr val="000000"/>
                </a:solidFill>
                <a:latin typeface="Courier" charset="0"/>
                <a:ea typeface="ＭＳ Ｐゴシック" charset="-128"/>
                <a:cs typeface="Courier" charset="0"/>
              </a:rPr>
              <a:t>turnLeft</a:t>
            </a:r>
            <a:r>
              <a:rPr lang="en-US" altLang="en-US" sz="2000" dirty="0">
                <a:solidFill>
                  <a:srgbClr val="000000"/>
                </a:solidFill>
                <a:latin typeface="Courier" charset="0"/>
                <a:ea typeface="ＭＳ Ｐゴシック" charset="-128"/>
                <a:cs typeface="Courier" charset="0"/>
              </a:rPr>
              <a:t>();</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    }    </a:t>
            </a:r>
          </a:p>
          <a:p>
            <a:pPr>
              <a:lnSpc>
                <a:spcPct val="83000"/>
              </a:lnSpc>
              <a:spcBef>
                <a:spcPct val="0"/>
              </a:spcBef>
              <a:buFontTx/>
              <a:buNone/>
            </a:pPr>
            <a:r>
              <a:rPr lang="en-US" altLang="en-US" sz="2000" dirty="0">
                <a:solidFill>
                  <a:srgbClr val="000000"/>
                </a:solidFill>
                <a:latin typeface="Courier" charset="0"/>
                <a:ea typeface="ＭＳ Ｐゴシック" charset="-128"/>
                <a:cs typeface="Courier" charset="0"/>
              </a:rPr>
              <a:t>}</a:t>
            </a:r>
          </a:p>
        </p:txBody>
      </p:sp>
      <p:sp>
        <p:nvSpPr>
          <p:cNvPr id="6" name="Rectangle 2"/>
          <p:cNvSpPr txBox="1">
            <a:spLocks noChangeArrowheads="1"/>
          </p:cNvSpPr>
          <p:nvPr/>
        </p:nvSpPr>
        <p:spPr>
          <a:xfrm>
            <a:off x="0" y="0"/>
            <a:ext cx="9144000" cy="685800"/>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lnSpcReduction="100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Program Style</a:t>
            </a:r>
          </a:p>
        </p:txBody>
      </p:sp>
      <p:cxnSp>
        <p:nvCxnSpPr>
          <p:cNvPr id="8" name="Straight Arrow Connector 7">
            <a:extLst>
              <a:ext uri="{FF2B5EF4-FFF2-40B4-BE49-F238E27FC236}">
                <a16:creationId xmlns:a16="http://schemas.microsoft.com/office/drawing/2014/main" id="{6A3823E8-91FA-E34A-8075-E37345153F31}"/>
              </a:ext>
            </a:extLst>
          </p:cNvPr>
          <p:cNvCxnSpPr>
            <a:cxnSpLocks/>
          </p:cNvCxnSpPr>
          <p:nvPr/>
        </p:nvCxnSpPr>
        <p:spPr>
          <a:xfrm>
            <a:off x="1524000" y="1981200"/>
            <a:ext cx="0" cy="2486022"/>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BDFB53-DA80-BE40-994D-1196D0AC8AD8}"/>
              </a:ext>
            </a:extLst>
          </p:cNvPr>
          <p:cNvCxnSpPr>
            <a:cxnSpLocks/>
          </p:cNvCxnSpPr>
          <p:nvPr/>
        </p:nvCxnSpPr>
        <p:spPr>
          <a:xfrm>
            <a:off x="1524000" y="5257800"/>
            <a:ext cx="0" cy="914400"/>
          </a:xfrm>
          <a:prstGeom prst="straightConnector1">
            <a:avLst/>
          </a:prstGeom>
          <a:ln w="28575">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Text Box 2">
            <a:extLst>
              <a:ext uri="{FF2B5EF4-FFF2-40B4-BE49-F238E27FC236}">
                <a16:creationId xmlns:a16="http://schemas.microsoft.com/office/drawing/2014/main" id="{FC294784-05A6-A64A-ADCA-E83E6897BBCE}"/>
              </a:ext>
            </a:extLst>
          </p:cNvPr>
          <p:cNvSpPr txBox="1">
            <a:spLocks noChangeArrowheads="1"/>
          </p:cNvSpPr>
          <p:nvPr/>
        </p:nvSpPr>
        <p:spPr bwMode="auto">
          <a:xfrm>
            <a:off x="6243638" y="3399295"/>
            <a:ext cx="2441575" cy="1133017"/>
          </a:xfrm>
          <a:prstGeom prst="rect">
            <a:avLst/>
          </a:prstGeom>
          <a:solidFill>
            <a:srgbClr val="FFFFFF"/>
          </a:solidFill>
          <a:ln w="36720">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defRPr/>
            </a:pPr>
            <a:r>
              <a:rPr lang="en-US" sz="2200" b="1" dirty="0">
                <a:solidFill>
                  <a:srgbClr val="0070C0"/>
                </a:solidFill>
                <a:latin typeface="+mj-lt"/>
              </a:rPr>
              <a:t>Style</a:t>
            </a:r>
            <a:r>
              <a:rPr lang="en-US" sz="2200" dirty="0">
                <a:solidFill>
                  <a:srgbClr val="0070C0"/>
                </a:solidFill>
                <a:latin typeface="+mj-lt"/>
              </a:rPr>
              <a:t> </a:t>
            </a:r>
            <a:r>
              <a:rPr lang="en-US" sz="2200" b="1" dirty="0">
                <a:solidFill>
                  <a:srgbClr val="0070C0"/>
                </a:solidFill>
                <a:latin typeface="+mj-lt"/>
              </a:rPr>
              <a:t>Tip #2</a:t>
            </a:r>
            <a:r>
              <a:rPr lang="en-US" sz="2200" dirty="0">
                <a:latin typeface="+mj-lt"/>
              </a:rPr>
              <a:t>:</a:t>
            </a:r>
          </a:p>
          <a:p>
            <a:pPr algn="ctr">
              <a:lnSpc>
                <a:spcPct val="98000"/>
              </a:lnSpc>
              <a:defRPr/>
            </a:pPr>
            <a:r>
              <a:rPr lang="en-US" sz="2200" dirty="0">
                <a:solidFill>
                  <a:schemeClr val="tx1"/>
                </a:solidFill>
                <a:latin typeface="+mj-lt"/>
              </a:rPr>
              <a:t>Align indentation</a:t>
            </a:r>
            <a:br>
              <a:rPr lang="en-US" sz="2200" dirty="0">
                <a:solidFill>
                  <a:schemeClr val="tx1"/>
                </a:solidFill>
                <a:latin typeface="+mj-lt"/>
              </a:rPr>
            </a:br>
            <a:r>
              <a:rPr lang="en-US" sz="2200" dirty="0">
                <a:solidFill>
                  <a:schemeClr val="tx1"/>
                </a:solidFill>
                <a:latin typeface="+mj-lt"/>
              </a:rPr>
              <a:t>in your code blocks.</a:t>
            </a:r>
          </a:p>
        </p:txBody>
      </p:sp>
    </p:spTree>
    <p:extLst>
      <p:ext uri="{BB962C8B-B14F-4D97-AF65-F5344CB8AC3E}">
        <p14:creationId xmlns:p14="http://schemas.microsoft.com/office/powerpoint/2010/main" val="366018581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Logistics</a:t>
            </a:r>
          </a:p>
        </p:txBody>
      </p:sp>
      <p:pic>
        <p:nvPicPr>
          <p:cNvPr id="8" name="Picture 7">
            <a:extLst>
              <a:ext uri="{FF2B5EF4-FFF2-40B4-BE49-F238E27FC236}">
                <a16:creationId xmlns:a16="http://schemas.microsoft.com/office/drawing/2014/main" id="{46F69D0A-F538-B440-BC53-239466F165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143000"/>
            <a:ext cx="3811318" cy="5334000"/>
          </a:xfrm>
          <a:prstGeom prst="rect">
            <a:avLst/>
          </a:prstGeom>
        </p:spPr>
      </p:pic>
      <p:sp>
        <p:nvSpPr>
          <p:cNvPr id="9" name="TextBox 8">
            <a:extLst>
              <a:ext uri="{FF2B5EF4-FFF2-40B4-BE49-F238E27FC236}">
                <a16:creationId xmlns:a16="http://schemas.microsoft.com/office/drawing/2014/main" id="{AB23A75E-73B0-E14A-9194-25B365B336ED}"/>
              </a:ext>
            </a:extLst>
          </p:cNvPr>
          <p:cNvSpPr txBox="1"/>
          <p:nvPr/>
        </p:nvSpPr>
        <p:spPr bwMode="auto">
          <a:xfrm>
            <a:off x="5029200" y="2440668"/>
            <a:ext cx="208101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accent1">
                    <a:lumMod val="75000"/>
                  </a:schemeClr>
                </a:solidFill>
                <a:latin typeface="+mj-lt"/>
                <a:cs typeface="Calibri" panose="020F0502020204030204" pitchFamily="34" charset="0"/>
              </a:rPr>
              <a:t>LOL:	Lots of</a:t>
            </a:r>
            <a:br>
              <a:rPr lang="en-US" sz="2800" dirty="0">
                <a:solidFill>
                  <a:schemeClr val="accent1">
                    <a:lumMod val="75000"/>
                  </a:schemeClr>
                </a:solidFill>
                <a:latin typeface="+mj-lt"/>
                <a:cs typeface="Calibri" panose="020F0502020204030204" pitchFamily="34" charset="0"/>
              </a:rPr>
            </a:br>
            <a:r>
              <a:rPr lang="en-US" sz="2800" dirty="0">
                <a:solidFill>
                  <a:schemeClr val="accent1">
                    <a:lumMod val="75000"/>
                  </a:schemeClr>
                </a:solidFill>
                <a:latin typeface="+mj-lt"/>
                <a:cs typeface="Calibri" panose="020F0502020204030204" pitchFamily="34" charset="0"/>
              </a:rPr>
              <a:t>	Labs!</a:t>
            </a:r>
          </a:p>
        </p:txBody>
      </p:sp>
      <p:cxnSp>
        <p:nvCxnSpPr>
          <p:cNvPr id="11" name="Straight Arrow Connector 10">
            <a:extLst>
              <a:ext uri="{FF2B5EF4-FFF2-40B4-BE49-F238E27FC236}">
                <a16:creationId xmlns:a16="http://schemas.microsoft.com/office/drawing/2014/main" id="{D111C7AA-A9F3-524B-B10F-361D31BAAD26}"/>
              </a:ext>
            </a:extLst>
          </p:cNvPr>
          <p:cNvCxnSpPr>
            <a:cxnSpLocks/>
          </p:cNvCxnSpPr>
          <p:nvPr/>
        </p:nvCxnSpPr>
        <p:spPr>
          <a:xfrm flipH="1" flipV="1">
            <a:off x="4268518" y="2209800"/>
            <a:ext cx="760682" cy="5334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9F8074-E5EF-F743-B9CF-A5F063FBAFA0}"/>
              </a:ext>
            </a:extLst>
          </p:cNvPr>
          <p:cNvCxnSpPr>
            <a:cxnSpLocks/>
          </p:cNvCxnSpPr>
          <p:nvPr/>
        </p:nvCxnSpPr>
        <p:spPr>
          <a:xfrm flipH="1">
            <a:off x="4463646" y="3013239"/>
            <a:ext cx="565554" cy="1787361"/>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CC51D14-B1C1-F34E-975A-EFF2631C0A9D}"/>
              </a:ext>
            </a:extLst>
          </p:cNvPr>
          <p:cNvCxnSpPr>
            <a:cxnSpLocks/>
          </p:cNvCxnSpPr>
          <p:nvPr/>
        </p:nvCxnSpPr>
        <p:spPr>
          <a:xfrm flipH="1">
            <a:off x="4463646" y="3515928"/>
            <a:ext cx="717954" cy="2656272"/>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60AE064-D3D5-C442-9607-EE8B1554C1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76728" y="3531355"/>
            <a:ext cx="3310072" cy="2482554"/>
          </a:xfrm>
          <a:prstGeom prst="rect">
            <a:avLst/>
          </a:prstGeom>
        </p:spPr>
      </p:pic>
      <p:sp>
        <p:nvSpPr>
          <p:cNvPr id="25" name="TextBox 24">
            <a:extLst>
              <a:ext uri="{FF2B5EF4-FFF2-40B4-BE49-F238E27FC236}">
                <a16:creationId xmlns:a16="http://schemas.microsoft.com/office/drawing/2014/main" id="{D2DB898E-B861-314C-8DB7-6525A17EBCFF}"/>
              </a:ext>
            </a:extLst>
          </p:cNvPr>
          <p:cNvSpPr txBox="1"/>
          <p:nvPr/>
        </p:nvSpPr>
        <p:spPr bwMode="auto">
          <a:xfrm>
            <a:off x="5533597" y="6013909"/>
            <a:ext cx="299633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Labrador Retrievers (Labs)</a:t>
            </a:r>
          </a:p>
        </p:txBody>
      </p:sp>
      <p:sp>
        <p:nvSpPr>
          <p:cNvPr id="26" name="TextBox 25">
            <a:extLst>
              <a:ext uri="{FF2B5EF4-FFF2-40B4-BE49-F238E27FC236}">
                <a16:creationId xmlns:a16="http://schemas.microsoft.com/office/drawing/2014/main" id="{214574DF-17CD-B240-A756-A5979937D2CA}"/>
              </a:ext>
            </a:extLst>
          </p:cNvPr>
          <p:cNvSpPr txBox="1"/>
          <p:nvPr/>
        </p:nvSpPr>
        <p:spPr bwMode="auto">
          <a:xfrm>
            <a:off x="6996380" y="2437439"/>
            <a:ext cx="18078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(computer)</a:t>
            </a:r>
          </a:p>
        </p:txBody>
      </p:sp>
      <p:pic>
        <p:nvPicPr>
          <p:cNvPr id="29" name="Picture 28">
            <a:extLst>
              <a:ext uri="{FF2B5EF4-FFF2-40B4-BE49-F238E27FC236}">
                <a16:creationId xmlns:a16="http://schemas.microsoft.com/office/drawing/2014/main" id="{086CDB8A-BEC0-9C44-B62B-CBD3AA874AC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19800" y="4254904"/>
            <a:ext cx="634811" cy="634811"/>
          </a:xfrm>
          <a:prstGeom prst="rect">
            <a:avLst/>
          </a:prstGeom>
        </p:spPr>
      </p:pic>
      <p:pic>
        <p:nvPicPr>
          <p:cNvPr id="30" name="Picture 29">
            <a:extLst>
              <a:ext uri="{FF2B5EF4-FFF2-40B4-BE49-F238E27FC236}">
                <a16:creationId xmlns:a16="http://schemas.microsoft.com/office/drawing/2014/main" id="{0CFAA9D5-16FD-1549-8CAA-3941AFFD49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37821" y="4526658"/>
            <a:ext cx="634811" cy="634811"/>
          </a:xfrm>
          <a:prstGeom prst="rect">
            <a:avLst/>
          </a:prstGeom>
        </p:spPr>
      </p:pic>
      <p:pic>
        <p:nvPicPr>
          <p:cNvPr id="31" name="Picture 30">
            <a:extLst>
              <a:ext uri="{FF2B5EF4-FFF2-40B4-BE49-F238E27FC236}">
                <a16:creationId xmlns:a16="http://schemas.microsoft.com/office/drawing/2014/main" id="{CC0DD729-FD08-C640-BFE7-838D3CEEF8E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55528" y="4314426"/>
            <a:ext cx="424463" cy="424463"/>
          </a:xfrm>
          <a:prstGeom prst="rect">
            <a:avLst/>
          </a:prstGeom>
        </p:spPr>
      </p:pic>
      <p:pic>
        <p:nvPicPr>
          <p:cNvPr id="32" name="Picture 31">
            <a:extLst>
              <a:ext uri="{FF2B5EF4-FFF2-40B4-BE49-F238E27FC236}">
                <a16:creationId xmlns:a16="http://schemas.microsoft.com/office/drawing/2014/main" id="{CC500429-9AC5-2A47-93F4-43D8CF3591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25333" y="4421483"/>
            <a:ext cx="634811" cy="634811"/>
          </a:xfrm>
          <a:prstGeom prst="rect">
            <a:avLst/>
          </a:prstGeom>
        </p:spPr>
      </p:pic>
      <p:pic>
        <p:nvPicPr>
          <p:cNvPr id="33" name="Picture 32">
            <a:extLst>
              <a:ext uri="{FF2B5EF4-FFF2-40B4-BE49-F238E27FC236}">
                <a16:creationId xmlns:a16="http://schemas.microsoft.com/office/drawing/2014/main" id="{213A07F2-D947-D049-BDA9-733F9F600BC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55527" y="3816095"/>
            <a:ext cx="424463" cy="424463"/>
          </a:xfrm>
          <a:prstGeom prst="rect">
            <a:avLst/>
          </a:prstGeom>
        </p:spPr>
      </p:pic>
      <p:pic>
        <p:nvPicPr>
          <p:cNvPr id="34" name="Picture 33">
            <a:extLst>
              <a:ext uri="{FF2B5EF4-FFF2-40B4-BE49-F238E27FC236}">
                <a16:creationId xmlns:a16="http://schemas.microsoft.com/office/drawing/2014/main" id="{6826BBA5-564B-844E-AC29-C77BC855BE9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49739" y="3886200"/>
            <a:ext cx="365911" cy="365911"/>
          </a:xfrm>
          <a:prstGeom prst="rect">
            <a:avLst/>
          </a:prstGeom>
        </p:spPr>
      </p:pic>
      <p:pic>
        <p:nvPicPr>
          <p:cNvPr id="35" name="Picture 34">
            <a:extLst>
              <a:ext uri="{FF2B5EF4-FFF2-40B4-BE49-F238E27FC236}">
                <a16:creationId xmlns:a16="http://schemas.microsoft.com/office/drawing/2014/main" id="{6F59FC0A-BFAE-5242-A3D2-14256154CB9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00800" y="3886200"/>
            <a:ext cx="365911" cy="3659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25" grpId="1"/>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76802" name="TextBox 1"/>
          <p:cNvSpPr txBox="1">
            <a:spLocks noChangeArrowheads="1"/>
          </p:cNvSpPr>
          <p:nvPr/>
        </p:nvSpPr>
        <p:spPr bwMode="auto">
          <a:xfrm>
            <a:off x="-152400" y="2733675"/>
            <a:ext cx="9677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pPr>
            <a:r>
              <a:rPr lang="en-US" altLang="en-US" sz="4000" dirty="0">
                <a:solidFill>
                  <a:schemeClr val="bg1"/>
                </a:solidFill>
                <a:latin typeface="+mj-lt"/>
              </a:rPr>
              <a:t>Questions?</a:t>
            </a:r>
          </a:p>
        </p:txBody>
      </p:sp>
    </p:spTree>
    <p:extLst>
      <p:ext uri="{BB962C8B-B14F-4D97-AF65-F5344CB8AC3E}">
        <p14:creationId xmlns:p14="http://schemas.microsoft.com/office/powerpoint/2010/main" val="2402612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Place 100 beeper?</a:t>
            </a:r>
          </a:p>
        </p:txBody>
      </p:sp>
      <p:pic>
        <p:nvPicPr>
          <p:cNvPr id="102402"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38125" y="1230313"/>
            <a:ext cx="8437563"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F9F4BB1-20A7-7C42-8C51-E3E2BEE78CC4}"/>
              </a:ext>
            </a:extLst>
          </p:cNvPr>
          <p:cNvSpPr txBox="1"/>
          <p:nvPr/>
        </p:nvSpPr>
        <p:spPr bwMode="auto">
          <a:xfrm>
            <a:off x="5281810" y="6143337"/>
            <a:ext cx="3393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3200" dirty="0">
                <a:solidFill>
                  <a:schemeClr val="tx1">
                    <a:lumMod val="75000"/>
                    <a:lumOff val="25000"/>
                  </a:schemeClr>
                </a:solidFill>
                <a:latin typeface="Courier" pitchFamily="2" charset="0"/>
                <a:cs typeface="Calibri" panose="020F0502020204030204" pitchFamily="34" charset="0"/>
              </a:rPr>
              <a:t>Place100.java</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FD3CEE-2B15-784B-81D3-FF4265D12971}"/>
              </a:ext>
            </a:extLst>
          </p:cNvPr>
          <p:cNvSpPr/>
          <p:nvPr/>
        </p:nvSpPr>
        <p:spPr>
          <a:xfrm>
            <a:off x="4876800" y="2895600"/>
            <a:ext cx="304800" cy="38100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9"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For Loop</a:t>
            </a:r>
          </a:p>
        </p:txBody>
      </p:sp>
      <p:sp>
        <p:nvSpPr>
          <p:cNvPr id="124930" name="Rectangle 4"/>
          <p:cNvSpPr>
            <a:spLocks noChangeArrowheads="1"/>
          </p:cNvSpPr>
          <p:nvPr/>
        </p:nvSpPr>
        <p:spPr bwMode="auto">
          <a:xfrm>
            <a:off x="1371600" y="2895600"/>
            <a:ext cx="6305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en-US" b="1" dirty="0">
                <a:solidFill>
                  <a:srgbClr val="660066"/>
                </a:solidFill>
                <a:latin typeface="Courier" charset="0"/>
                <a:ea typeface="Courier" charset="0"/>
                <a:cs typeface="Courier" charset="0"/>
              </a:rPr>
              <a:t>for</a:t>
            </a:r>
            <a:r>
              <a:rPr lang="en-US" altLang="en-US" dirty="0">
                <a:latin typeface="Courier" charset="0"/>
                <a:ea typeface="Courier" charset="0"/>
                <a:cs typeface="Courier" charset="0"/>
              </a:rPr>
              <a:t>(int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 0;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&lt; </a:t>
            </a:r>
            <a:r>
              <a:rPr lang="en-US" altLang="en-US" i="1" dirty="0">
                <a:latin typeface="Courier" charset="0"/>
                <a:ea typeface="Courier" charset="0"/>
                <a:cs typeface="Courier" charset="0"/>
              </a:rPr>
              <a:t>N</a:t>
            </a:r>
            <a:r>
              <a:rPr lang="en-US" altLang="en-US" dirty="0">
                <a:latin typeface="Courier" charset="0"/>
                <a:ea typeface="Courier" charset="0"/>
                <a:cs typeface="Courier" charset="0"/>
              </a:rPr>
              <a: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a:t>
            </a:r>
          </a:p>
          <a:p>
            <a:r>
              <a:rPr lang="en-US" altLang="en-US" dirty="0">
                <a:solidFill>
                  <a:srgbClr val="00B050"/>
                </a:solidFill>
                <a:latin typeface="Courier" charset="0"/>
                <a:ea typeface="Courier" charset="0"/>
                <a:cs typeface="Courier" charset="0"/>
              </a:rPr>
              <a:t>    // to repeat N times</a:t>
            </a:r>
          </a:p>
          <a:p>
            <a:r>
              <a:rPr lang="en-US" altLang="en-US" dirty="0">
                <a:latin typeface="Courier" charset="0"/>
                <a:ea typeface="Courier" charset="0"/>
                <a:cs typeface="Courier" charset="0"/>
              </a:rPr>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64091" y="642763"/>
            <a:ext cx="4911371" cy="291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Picture 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4800" y="1129547"/>
            <a:ext cx="3019425"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Rectangle 6"/>
          <p:cNvSpPr>
            <a:spLocks noChangeArrowheads="1"/>
          </p:cNvSpPr>
          <p:nvPr/>
        </p:nvSpPr>
        <p:spPr bwMode="auto">
          <a:xfrm>
            <a:off x="2516717" y="5438506"/>
            <a:ext cx="632248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en-US" b="1" dirty="0">
                <a:solidFill>
                  <a:srgbClr val="660066"/>
                </a:solidFill>
                <a:latin typeface="Courier" charset="0"/>
                <a:ea typeface="Courier" charset="0"/>
                <a:cs typeface="Courier" charset="0"/>
              </a:rPr>
              <a:t>for</a:t>
            </a:r>
            <a:r>
              <a:rPr lang="en-US" altLang="en-US" dirty="0">
                <a:latin typeface="Courier" charset="0"/>
                <a:ea typeface="Courier" charset="0"/>
                <a:cs typeface="Courier" charset="0"/>
              </a:rPr>
              <a:t>(int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 0;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&lt; </a:t>
            </a:r>
            <a:r>
              <a:rPr lang="en-US" altLang="en-US" i="1" dirty="0">
                <a:latin typeface="Courier" charset="0"/>
                <a:ea typeface="Courier" charset="0"/>
                <a:cs typeface="Courier" charset="0"/>
              </a:rPr>
              <a:t>N</a:t>
            </a:r>
            <a:r>
              <a:rPr lang="en-US" altLang="en-US" dirty="0">
                <a:latin typeface="Courier" charset="0"/>
                <a:ea typeface="Courier" charset="0"/>
                <a:cs typeface="Courier" charset="0"/>
              </a:rPr>
              <a:t>; </a:t>
            </a:r>
            <a:r>
              <a:rPr lang="en-US" altLang="en-US" dirty="0" err="1">
                <a:latin typeface="Courier" charset="0"/>
                <a:ea typeface="Courier" charset="0"/>
                <a:cs typeface="Courier" charset="0"/>
              </a:rPr>
              <a:t>i</a:t>
            </a:r>
            <a:r>
              <a:rPr lang="en-US" altLang="en-US" dirty="0">
                <a:latin typeface="Courier" charset="0"/>
                <a:ea typeface="Courier" charset="0"/>
                <a:cs typeface="Courier" charset="0"/>
              </a:rPr>
              <a:t>++) {</a:t>
            </a:r>
          </a:p>
          <a:p>
            <a:r>
              <a:rPr lang="en-US" altLang="en-US" dirty="0">
                <a:solidFill>
                  <a:srgbClr val="9BBB59"/>
                </a:solidFill>
                <a:latin typeface="Courier" charset="0"/>
                <a:ea typeface="Courier" charset="0"/>
                <a:cs typeface="Courier" charset="0"/>
              </a:rPr>
              <a:t>    </a:t>
            </a:r>
            <a:r>
              <a:rPr lang="en-US" altLang="en-US" dirty="0">
                <a:solidFill>
                  <a:srgbClr val="00B050"/>
                </a:solidFill>
                <a:latin typeface="Courier" charset="0"/>
                <a:ea typeface="Courier" charset="0"/>
                <a:cs typeface="Courier" charset="0"/>
              </a:rPr>
              <a:t>// to repeat N times</a:t>
            </a:r>
          </a:p>
          <a:p>
            <a:r>
              <a:rPr lang="en-US" altLang="en-US" dirty="0">
                <a:latin typeface="Courier" charset="0"/>
                <a:ea typeface="Courier" charset="0"/>
                <a:cs typeface="Courier" charset="0"/>
              </a:rPr>
              <a:t>}</a:t>
            </a:r>
          </a:p>
        </p:txBody>
      </p:sp>
      <p:sp>
        <p:nvSpPr>
          <p:cNvPr id="2" name="TextBox 1">
            <a:extLst>
              <a:ext uri="{FF2B5EF4-FFF2-40B4-BE49-F238E27FC236}">
                <a16:creationId xmlns:a16="http://schemas.microsoft.com/office/drawing/2014/main" id="{E45AAF7F-59B2-4840-BADA-C54DCDC61ED9}"/>
              </a:ext>
            </a:extLst>
          </p:cNvPr>
          <p:cNvSpPr txBox="1"/>
          <p:nvPr/>
        </p:nvSpPr>
        <p:spPr bwMode="auto">
          <a:xfrm>
            <a:off x="509849" y="3200400"/>
            <a:ext cx="658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Helper </a:t>
            </a:r>
            <a:r>
              <a:rPr lang="en-US" sz="2800" b="1" i="1" dirty="0">
                <a:solidFill>
                  <a:schemeClr val="accent1">
                    <a:lumMod val="75000"/>
                  </a:schemeClr>
                </a:solidFill>
                <a:latin typeface="+mj-lt"/>
                <a:cs typeface="Calibri" panose="020F0502020204030204" pitchFamily="34" charset="0"/>
              </a:rPr>
              <a:t>methods</a:t>
            </a:r>
            <a:r>
              <a:rPr lang="en-US" sz="2800" dirty="0">
                <a:solidFill>
                  <a:schemeClr val="tx1">
                    <a:lumMod val="75000"/>
                    <a:lumOff val="25000"/>
                  </a:schemeClr>
                </a:solidFill>
                <a:latin typeface="+mj-lt"/>
                <a:cs typeface="Calibri" panose="020F0502020204030204" pitchFamily="34" charset="0"/>
              </a:rPr>
              <a:t> for defining new commands</a:t>
            </a:r>
          </a:p>
        </p:txBody>
      </p:sp>
      <p:pic>
        <p:nvPicPr>
          <p:cNvPr id="3" name="Picture 2">
            <a:extLst>
              <a:ext uri="{FF2B5EF4-FFF2-40B4-BE49-F238E27FC236}">
                <a16:creationId xmlns:a16="http://schemas.microsoft.com/office/drawing/2014/main" id="{E777BA9A-24F6-7C42-91F5-4CA1ED2F6C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89268" y="3723371"/>
            <a:ext cx="1097488" cy="1068388"/>
          </a:xfrm>
          <a:prstGeom prst="rect">
            <a:avLst/>
          </a:prstGeom>
        </p:spPr>
      </p:pic>
      <p:sp>
        <p:nvSpPr>
          <p:cNvPr id="10" name="TextBox 4">
            <a:extLst>
              <a:ext uri="{FF2B5EF4-FFF2-40B4-BE49-F238E27FC236}">
                <a16:creationId xmlns:a16="http://schemas.microsoft.com/office/drawing/2014/main" id="{3B515C11-A1B6-9541-A300-84A23F473916}"/>
              </a:ext>
            </a:extLst>
          </p:cNvPr>
          <p:cNvSpPr txBox="1">
            <a:spLocks noChangeArrowheads="1"/>
          </p:cNvSpPr>
          <p:nvPr/>
        </p:nvSpPr>
        <p:spPr bwMode="auto">
          <a:xfrm>
            <a:off x="765527" y="3689470"/>
            <a:ext cx="62680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2400" b="1" dirty="0">
                <a:solidFill>
                  <a:srgbClr val="6C006C"/>
                </a:solidFill>
                <a:latin typeface="Courier" charset="0"/>
                <a:ea typeface="ＭＳ Ｐゴシック" charset="-128"/>
                <a:cs typeface="Courier" charset="0"/>
              </a:rPr>
              <a:t>private</a:t>
            </a:r>
            <a:r>
              <a:rPr lang="en-US" altLang="en-US" sz="2400" dirty="0">
                <a:solidFill>
                  <a:srgbClr val="6C006C"/>
                </a:solidFill>
                <a:latin typeface="Courier" charset="0"/>
                <a:ea typeface="ＭＳ Ｐゴシック" charset="-128"/>
                <a:cs typeface="Courier" charset="0"/>
              </a:rPr>
              <a:t> </a:t>
            </a:r>
            <a:r>
              <a:rPr lang="en-US" altLang="en-US" sz="2400" b="1" dirty="0">
                <a:solidFill>
                  <a:srgbClr val="6C006C"/>
                </a:solidFill>
                <a:latin typeface="Courier" charset="0"/>
                <a:ea typeface="ＭＳ Ｐゴシック" charset="-128"/>
                <a:cs typeface="Courier" charset="0"/>
              </a:rPr>
              <a:t>void</a:t>
            </a:r>
            <a:r>
              <a:rPr lang="en-US" altLang="en-US" sz="2400" dirty="0">
                <a:solidFill>
                  <a:srgbClr val="6C006C"/>
                </a:solidFill>
                <a:latin typeface="Courier" charset="0"/>
                <a:ea typeface="ＭＳ Ｐゴシック" charset="-128"/>
                <a:cs typeface="Courier" charset="0"/>
              </a:rPr>
              <a:t> </a:t>
            </a:r>
            <a:r>
              <a:rPr lang="en-US" altLang="en-US" sz="2400" i="1" dirty="0">
                <a:latin typeface="Courier" charset="0"/>
                <a:ea typeface="Courier" charset="0"/>
                <a:cs typeface="Courier" charset="0"/>
              </a:rPr>
              <a:t>name</a:t>
            </a:r>
            <a:r>
              <a:rPr lang="en-US" altLang="en-US" sz="2400" dirty="0">
                <a:latin typeface="Courier" charset="0"/>
                <a:ea typeface="Courier" charset="0"/>
                <a:cs typeface="Courier" charset="0"/>
              </a:rPr>
              <a:t>() {</a:t>
            </a:r>
          </a:p>
          <a:p>
            <a:pPr>
              <a:spcBef>
                <a:spcPct val="0"/>
              </a:spcBef>
              <a:buFontTx/>
              <a:buNone/>
            </a:pPr>
            <a:r>
              <a:rPr lang="en-US" altLang="en-US" sz="2400" dirty="0">
                <a:latin typeface="Courier" charset="0"/>
                <a:ea typeface="Courier" charset="0"/>
                <a:cs typeface="Courier" charset="0"/>
              </a:rPr>
              <a:t>    </a:t>
            </a:r>
            <a:r>
              <a:rPr lang="en-US" altLang="en-US" sz="2400" i="1" dirty="0">
                <a:latin typeface="Courier" charset="0"/>
                <a:ea typeface="Courier" charset="0"/>
                <a:cs typeface="Courier" charset="0"/>
              </a:rPr>
              <a:t>statements in the method body</a:t>
            </a:r>
          </a:p>
          <a:p>
            <a:pPr>
              <a:spcBef>
                <a:spcPct val="0"/>
              </a:spcBef>
              <a:buFontTx/>
              <a:buNone/>
            </a:pPr>
            <a:r>
              <a:rPr lang="en-US" altLang="en-US" sz="2400" dirty="0">
                <a:latin typeface="Courier" charset="0"/>
                <a:ea typeface="Courier" charset="0"/>
                <a:cs typeface="Courier" charset="0"/>
              </a:rPr>
              <a:t>}</a:t>
            </a:r>
          </a:p>
        </p:txBody>
      </p:sp>
      <p:sp>
        <p:nvSpPr>
          <p:cNvPr id="11" name="TextBox 10">
            <a:extLst>
              <a:ext uri="{FF2B5EF4-FFF2-40B4-BE49-F238E27FC236}">
                <a16:creationId xmlns:a16="http://schemas.microsoft.com/office/drawing/2014/main" id="{00DCB326-F0C1-9C47-BCF4-57055C5F9020}"/>
              </a:ext>
            </a:extLst>
          </p:cNvPr>
          <p:cNvSpPr txBox="1"/>
          <p:nvPr/>
        </p:nvSpPr>
        <p:spPr bwMode="auto">
          <a:xfrm>
            <a:off x="2280001" y="5029200"/>
            <a:ext cx="44325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r>
              <a:rPr lang="en-US" sz="2800" b="1" i="1" dirty="0">
                <a:solidFill>
                  <a:schemeClr val="accent1">
                    <a:lumMod val="75000"/>
                  </a:schemeClr>
                </a:solidFill>
                <a:latin typeface="+mj-lt"/>
                <a:cs typeface="Calibri" panose="020F0502020204030204" pitchFamily="34" charset="0"/>
              </a:rPr>
              <a:t>for loops </a:t>
            </a:r>
            <a:r>
              <a:rPr lang="en-US" sz="2800" dirty="0">
                <a:solidFill>
                  <a:schemeClr val="tx1">
                    <a:lumMod val="75000"/>
                    <a:lumOff val="25000"/>
                  </a:schemeClr>
                </a:solidFill>
                <a:latin typeface="+mj-lt"/>
                <a:cs typeface="Calibri" panose="020F0502020204030204" pitchFamily="34" charset="0"/>
              </a:rPr>
              <a:t>repeat code </a:t>
            </a:r>
            <a:r>
              <a:rPr lang="en-US" altLang="en-US" sz="2800" i="1" dirty="0">
                <a:latin typeface="Courier" charset="0"/>
                <a:ea typeface="Courier" charset="0"/>
                <a:cs typeface="Courier" charset="0"/>
              </a:rPr>
              <a:t>N</a:t>
            </a:r>
            <a:r>
              <a:rPr lang="en-US" sz="2800" dirty="0">
                <a:solidFill>
                  <a:schemeClr val="tx1">
                    <a:lumMod val="75000"/>
                    <a:lumOff val="25000"/>
                  </a:schemeClr>
                </a:solidFill>
                <a:latin typeface="+mj-lt"/>
                <a:cs typeface="Calibri" panose="020F0502020204030204" pitchFamily="34" charset="0"/>
              </a:rPr>
              <a:t> times</a:t>
            </a:r>
          </a:p>
        </p:txBody>
      </p:sp>
      <p:sp>
        <p:nvSpPr>
          <p:cNvPr id="9"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Review</a:t>
            </a:r>
          </a:p>
        </p:txBody>
      </p:sp>
      <p:pic>
        <p:nvPicPr>
          <p:cNvPr id="5" name="Picture 4">
            <a:extLst>
              <a:ext uri="{FF2B5EF4-FFF2-40B4-BE49-F238E27FC236}">
                <a16:creationId xmlns:a16="http://schemas.microsoft.com/office/drawing/2014/main" id="{C3C99DCD-B0F3-2A4D-939D-28863155048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flipH="1">
            <a:off x="533400" y="5105400"/>
            <a:ext cx="1426644" cy="1426644"/>
          </a:xfrm>
          <a:prstGeom prst="rect">
            <a:avLst/>
          </a:prstGeom>
        </p:spPr>
      </p:pic>
      <p:sp>
        <p:nvSpPr>
          <p:cNvPr id="6" name="TextBox 5">
            <a:extLst>
              <a:ext uri="{FF2B5EF4-FFF2-40B4-BE49-F238E27FC236}">
                <a16:creationId xmlns:a16="http://schemas.microsoft.com/office/drawing/2014/main" id="{B2DF3FC2-66D1-E545-8993-472486CAD364}"/>
              </a:ext>
            </a:extLst>
          </p:cNvPr>
          <p:cNvSpPr txBox="1"/>
          <p:nvPr/>
        </p:nvSpPr>
        <p:spPr bwMode="auto">
          <a:xfrm>
            <a:off x="889365" y="5490340"/>
            <a:ext cx="51167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4000" b="1" dirty="0">
                <a:solidFill>
                  <a:srgbClr val="FF0000"/>
                </a:solidFill>
                <a:latin typeface="+mj-lt"/>
                <a:cs typeface="Calibri" panose="020F0502020204030204" pitchFamily="34" charset="0"/>
              </a:rPr>
              <a:t>N</a:t>
            </a:r>
          </a:p>
        </p:txBody>
      </p:sp>
      <p:sp>
        <p:nvSpPr>
          <p:cNvPr id="12" name="Donut 11">
            <a:extLst>
              <a:ext uri="{FF2B5EF4-FFF2-40B4-BE49-F238E27FC236}">
                <a16:creationId xmlns:a16="http://schemas.microsoft.com/office/drawing/2014/main" id="{09DFA241-D490-3D40-B996-5644E61B2A3F}"/>
              </a:ext>
            </a:extLst>
          </p:cNvPr>
          <p:cNvSpPr/>
          <p:nvPr/>
        </p:nvSpPr>
        <p:spPr>
          <a:xfrm>
            <a:off x="429315" y="1874520"/>
            <a:ext cx="637485" cy="640080"/>
          </a:xfrm>
          <a:prstGeom prst="donut">
            <a:avLst>
              <a:gd name="adj" fmla="val 7306"/>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p:bldP spid="2" grpId="0"/>
      <p:bldP spid="10" grpId="0"/>
      <p:bldP spid="11" grpId="0"/>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ADB872D-C2FD-AD4B-9B27-4A8BCE37E3F4}"/>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Today’s Examples on the Website</a:t>
            </a:r>
          </a:p>
        </p:txBody>
      </p:sp>
      <p:grpSp>
        <p:nvGrpSpPr>
          <p:cNvPr id="7" name="Group 6">
            <a:extLst>
              <a:ext uri="{FF2B5EF4-FFF2-40B4-BE49-F238E27FC236}">
                <a16:creationId xmlns:a16="http://schemas.microsoft.com/office/drawing/2014/main" id="{88A976EC-8935-5948-BCE8-D8828D3FF632}"/>
              </a:ext>
            </a:extLst>
          </p:cNvPr>
          <p:cNvGrpSpPr/>
          <p:nvPr/>
        </p:nvGrpSpPr>
        <p:grpSpPr>
          <a:xfrm>
            <a:off x="914400" y="1524000"/>
            <a:ext cx="7315200" cy="4506974"/>
            <a:chOff x="914400" y="1524000"/>
            <a:chExt cx="7315200" cy="4506974"/>
          </a:xfrm>
        </p:grpSpPr>
        <p:pic>
          <p:nvPicPr>
            <p:cNvPr id="4" name="Picture 3">
              <a:extLst>
                <a:ext uri="{FF2B5EF4-FFF2-40B4-BE49-F238E27FC236}">
                  <a16:creationId xmlns:a16="http://schemas.microsoft.com/office/drawing/2014/main" id="{8EDDF9F0-1105-0C4D-BF88-976ECF6E60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4400" y="1524000"/>
              <a:ext cx="7315200" cy="2126844"/>
            </a:xfrm>
            <a:prstGeom prst="rect">
              <a:avLst/>
            </a:prstGeom>
          </p:spPr>
        </p:pic>
        <p:pic>
          <p:nvPicPr>
            <p:cNvPr id="6" name="Picture 5">
              <a:extLst>
                <a:ext uri="{FF2B5EF4-FFF2-40B4-BE49-F238E27FC236}">
                  <a16:creationId xmlns:a16="http://schemas.microsoft.com/office/drawing/2014/main" id="{FA231FE6-3199-F748-AA50-3D29225548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400" y="3563717"/>
              <a:ext cx="7315200" cy="2467257"/>
            </a:xfrm>
            <a:prstGeom prst="rect">
              <a:avLst/>
            </a:prstGeom>
          </p:spPr>
        </p:pic>
      </p:grpSp>
    </p:spTree>
    <p:extLst>
      <p:ext uri="{BB962C8B-B14F-4D97-AF65-F5344CB8AC3E}">
        <p14:creationId xmlns:p14="http://schemas.microsoft.com/office/powerpoint/2010/main" val="15223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ADB872D-C2FD-AD4B-9B27-4A8BCE37E3F4}"/>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Today’s Slides on the Website</a:t>
            </a:r>
          </a:p>
        </p:txBody>
      </p:sp>
      <p:pic>
        <p:nvPicPr>
          <p:cNvPr id="7" name="Picture 6">
            <a:extLst>
              <a:ext uri="{FF2B5EF4-FFF2-40B4-BE49-F238E27FC236}">
                <a16:creationId xmlns:a16="http://schemas.microsoft.com/office/drawing/2014/main" id="{B34B9381-93A0-7B40-9D87-5543D2DC51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0433" y="1942832"/>
            <a:ext cx="7923133" cy="2972336"/>
          </a:xfrm>
          <a:prstGeom prst="rect">
            <a:avLst/>
          </a:prstGeom>
        </p:spPr>
      </p:pic>
    </p:spTree>
    <p:extLst>
      <p:ext uri="{BB962C8B-B14F-4D97-AF65-F5344CB8AC3E}">
        <p14:creationId xmlns:p14="http://schemas.microsoft.com/office/powerpoint/2010/main" val="41411509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5" name="Rectangle 2"/>
          <p:cNvSpPr txBox="1">
            <a:spLocks noChangeArrowheads="1"/>
          </p:cNvSpPr>
          <p:nvPr/>
        </p:nvSpPr>
        <p:spPr>
          <a:xfrm>
            <a:off x="0" y="0"/>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Your turn</a:t>
            </a:r>
          </a:p>
        </p:txBody>
      </p:sp>
      <p:sp>
        <p:nvSpPr>
          <p:cNvPr id="2" name="TextBox 1">
            <a:extLst>
              <a:ext uri="{FF2B5EF4-FFF2-40B4-BE49-F238E27FC236}">
                <a16:creationId xmlns:a16="http://schemas.microsoft.com/office/drawing/2014/main" id="{667848B9-569F-4D44-95BA-E00ABE42564C}"/>
              </a:ext>
            </a:extLst>
          </p:cNvPr>
          <p:cNvSpPr txBox="1"/>
          <p:nvPr/>
        </p:nvSpPr>
        <p:spPr bwMode="auto">
          <a:xfrm>
            <a:off x="5638800" y="4379694"/>
            <a:ext cx="15199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4800" dirty="0">
                <a:solidFill>
                  <a:schemeClr val="bg1"/>
                </a:solidFill>
                <a:latin typeface="+mj-lt"/>
                <a:cs typeface="Calibri" panose="020F0502020204030204" pitchFamily="34" charset="0"/>
              </a:rPr>
              <a:t>x 200</a:t>
            </a:r>
          </a:p>
        </p:txBody>
      </p:sp>
      <p:sp>
        <p:nvSpPr>
          <p:cNvPr id="3" name="TextBox 2">
            <a:extLst>
              <a:ext uri="{FF2B5EF4-FFF2-40B4-BE49-F238E27FC236}">
                <a16:creationId xmlns:a16="http://schemas.microsoft.com/office/drawing/2014/main" id="{D9981471-E6A6-FC45-B8A7-E4B5E35652D9}"/>
              </a:ext>
            </a:extLst>
          </p:cNvPr>
          <p:cNvSpPr txBox="1"/>
          <p:nvPr/>
        </p:nvSpPr>
        <p:spPr bwMode="auto">
          <a:xfrm>
            <a:off x="6039706" y="5077216"/>
            <a:ext cx="17357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3600" dirty="0">
                <a:solidFill>
                  <a:schemeClr val="bg1"/>
                </a:solidFill>
                <a:latin typeface="+mj-lt"/>
                <a:cs typeface="Calibri" panose="020F0502020204030204" pitchFamily="34" charset="0"/>
              </a:rPr>
              <a:t>(in Labs)</a:t>
            </a:r>
          </a:p>
        </p:txBody>
      </p:sp>
      <p:pic>
        <p:nvPicPr>
          <p:cNvPr id="8" name="Picture 5">
            <a:extLst>
              <a:ext uri="{FF2B5EF4-FFF2-40B4-BE49-F238E27FC236}">
                <a16:creationId xmlns:a16="http://schemas.microsoft.com/office/drawing/2014/main" id="{073134F1-7C8F-F744-86A7-83B426CD748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45796" y="1294248"/>
            <a:ext cx="4347589"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030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Newspaper Karel</a:t>
            </a:r>
            <a:endParaRPr lang="en-US" sz="4000" b="1" i="1" dirty="0">
              <a:solidFill>
                <a:schemeClr val="tx1"/>
              </a:solidFill>
              <a:latin typeface="Century Gothic"/>
              <a:cs typeface="Century Gothic"/>
            </a:endParaRPr>
          </a:p>
        </p:txBody>
      </p:sp>
      <p:pic>
        <p:nvPicPr>
          <p:cNvPr id="3" name="Picture 2">
            <a:extLst>
              <a:ext uri="{FF2B5EF4-FFF2-40B4-BE49-F238E27FC236}">
                <a16:creationId xmlns:a16="http://schemas.microsoft.com/office/drawing/2014/main" id="{64D6DF77-321C-3B44-AAA9-ACC39C4C25F7}"/>
              </a:ext>
            </a:extLst>
          </p:cNvPr>
          <p:cNvPicPr>
            <a:picLocks noChangeAspect="1"/>
          </p:cNvPicPr>
          <p:nvPr/>
        </p:nvPicPr>
        <p:blipFill>
          <a:blip r:embed="rId2"/>
          <a:stretch>
            <a:fillRect/>
          </a:stretch>
        </p:blipFill>
        <p:spPr>
          <a:xfrm>
            <a:off x="876300" y="1143000"/>
            <a:ext cx="7391400" cy="5484888"/>
          </a:xfrm>
          <a:prstGeom prst="rect">
            <a:avLst/>
          </a:prstGeom>
        </p:spPr>
      </p:pic>
      <p:pic>
        <p:nvPicPr>
          <p:cNvPr id="6" name="Picture 5">
            <a:extLst>
              <a:ext uri="{FF2B5EF4-FFF2-40B4-BE49-F238E27FC236}">
                <a16:creationId xmlns:a16="http://schemas.microsoft.com/office/drawing/2014/main" id="{50A0E4DA-CE42-B340-BC3C-82E89CD172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8400" y="3200400"/>
            <a:ext cx="1170310" cy="796925"/>
          </a:xfrm>
          <a:prstGeom prst="rect">
            <a:avLst/>
          </a:prstGeom>
        </p:spPr>
      </p:pic>
    </p:spTree>
    <p:extLst>
      <p:ext uri="{BB962C8B-B14F-4D97-AF65-F5344CB8AC3E}">
        <p14:creationId xmlns:p14="http://schemas.microsoft.com/office/powerpoint/2010/main" val="7685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p>
        </p:txBody>
      </p:sp>
      <p:sp>
        <p:nvSpPr>
          <p:cNvPr id="5" name="Rectangle 2"/>
          <p:cNvSpPr txBox="1">
            <a:spLocks noChangeArrowheads="1"/>
          </p:cNvSpPr>
          <p:nvPr/>
        </p:nvSpPr>
        <p:spPr>
          <a:xfrm>
            <a:off x="0" y="0"/>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Your turn</a:t>
            </a:r>
          </a:p>
        </p:txBody>
      </p:sp>
      <p:pic>
        <p:nvPicPr>
          <p:cNvPr id="82947" name="Picture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45796" y="1294248"/>
            <a:ext cx="4347589"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67848B9-569F-4D44-95BA-E00ABE42564C}"/>
              </a:ext>
            </a:extLst>
          </p:cNvPr>
          <p:cNvSpPr txBox="1"/>
          <p:nvPr/>
        </p:nvSpPr>
        <p:spPr bwMode="auto">
          <a:xfrm>
            <a:off x="5787168" y="1946011"/>
            <a:ext cx="2743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l"/>
            <a:r>
              <a:rPr lang="en-US" sz="4800" dirty="0">
                <a:solidFill>
                  <a:schemeClr val="bg1"/>
                </a:solidFill>
                <a:latin typeface="+mj-lt"/>
                <a:cs typeface="Calibri" panose="020F0502020204030204" pitchFamily="34" charset="0"/>
              </a:rPr>
              <a:t>To the Labs!!</a:t>
            </a:r>
          </a:p>
        </p:txBody>
      </p:sp>
      <p:pic>
        <p:nvPicPr>
          <p:cNvPr id="8" name="Picture 7">
            <a:extLst>
              <a:ext uri="{FF2B5EF4-FFF2-40B4-BE49-F238E27FC236}">
                <a16:creationId xmlns:a16="http://schemas.microsoft.com/office/drawing/2014/main" id="{9417AAC4-9F63-F142-80DE-DB6AFD4DDD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0132" y="3694548"/>
            <a:ext cx="2548072" cy="1911054"/>
          </a:xfrm>
          <a:prstGeom prst="rect">
            <a:avLst/>
          </a:prstGeom>
        </p:spPr>
      </p:pic>
    </p:spTree>
    <p:extLst>
      <p:ext uri="{BB962C8B-B14F-4D97-AF65-F5344CB8AC3E}">
        <p14:creationId xmlns:p14="http://schemas.microsoft.com/office/powerpoint/2010/main" val="215647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Build </a:t>
            </a:r>
            <a:r>
              <a:rPr lang="en-US" sz="4000" b="1" dirty="0" err="1">
                <a:solidFill>
                  <a:schemeClr val="tx1"/>
                </a:solidFill>
                <a:latin typeface="Century Gothic"/>
                <a:cs typeface="Century Gothic"/>
              </a:rPr>
              <a:t>Efes</a:t>
            </a:r>
            <a:endParaRPr lang="en-US" sz="4000" b="1" i="1" dirty="0">
              <a:solidFill>
                <a:schemeClr val="tx1"/>
              </a:solidFill>
              <a:latin typeface="Century Gothic"/>
              <a:cs typeface="Century Gothic"/>
            </a:endParaRPr>
          </a:p>
        </p:txBody>
      </p:sp>
      <p:pic>
        <p:nvPicPr>
          <p:cNvPr id="2" name="Picture 1">
            <a:extLst>
              <a:ext uri="{FF2B5EF4-FFF2-40B4-BE49-F238E27FC236}">
                <a16:creationId xmlns:a16="http://schemas.microsoft.com/office/drawing/2014/main" id="{7B1575DA-4AA9-1F43-891F-4407478015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3000" y="1295400"/>
            <a:ext cx="7315200" cy="5263376"/>
          </a:xfrm>
          <a:prstGeom prst="rect">
            <a:avLst/>
          </a:prstGeom>
        </p:spPr>
      </p:pic>
    </p:spTree>
    <p:extLst>
      <p:ext uri="{BB962C8B-B14F-4D97-AF65-F5344CB8AC3E}">
        <p14:creationId xmlns:p14="http://schemas.microsoft.com/office/powerpoint/2010/main" val="3112072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Logistics</a:t>
            </a:r>
          </a:p>
        </p:txBody>
      </p:sp>
      <p:pic>
        <p:nvPicPr>
          <p:cNvPr id="8" name="Picture 7">
            <a:extLst>
              <a:ext uri="{FF2B5EF4-FFF2-40B4-BE49-F238E27FC236}">
                <a16:creationId xmlns:a16="http://schemas.microsoft.com/office/drawing/2014/main" id="{46F69D0A-F538-B440-BC53-239466F165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143000"/>
            <a:ext cx="3811318" cy="5334000"/>
          </a:xfrm>
          <a:prstGeom prst="rect">
            <a:avLst/>
          </a:prstGeom>
        </p:spPr>
      </p:pic>
      <p:sp>
        <p:nvSpPr>
          <p:cNvPr id="9" name="TextBox 8">
            <a:extLst>
              <a:ext uri="{FF2B5EF4-FFF2-40B4-BE49-F238E27FC236}">
                <a16:creationId xmlns:a16="http://schemas.microsoft.com/office/drawing/2014/main" id="{AB23A75E-73B0-E14A-9194-25B365B336ED}"/>
              </a:ext>
            </a:extLst>
          </p:cNvPr>
          <p:cNvSpPr txBox="1"/>
          <p:nvPr/>
        </p:nvSpPr>
        <p:spPr bwMode="auto">
          <a:xfrm>
            <a:off x="5417963" y="3940601"/>
            <a:ext cx="28344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800" dirty="0">
                <a:solidFill>
                  <a:schemeClr val="tx1">
                    <a:lumMod val="75000"/>
                    <a:lumOff val="25000"/>
                  </a:schemeClr>
                </a:solidFill>
                <a:latin typeface="+mj-lt"/>
                <a:cs typeface="Calibri" panose="020F0502020204030204" pitchFamily="34" charset="0"/>
              </a:rPr>
              <a:t>Discussion </a:t>
            </a:r>
            <a:r>
              <a:rPr lang="en-US" sz="2800" dirty="0">
                <a:solidFill>
                  <a:schemeClr val="accent1">
                    <a:lumMod val="75000"/>
                  </a:schemeClr>
                </a:solidFill>
                <a:latin typeface="+mj-lt"/>
                <a:cs typeface="Calibri" panose="020F0502020204030204" pitchFamily="34" charset="0"/>
              </a:rPr>
              <a:t>Section</a:t>
            </a:r>
          </a:p>
        </p:txBody>
      </p:sp>
      <p:cxnSp>
        <p:nvCxnSpPr>
          <p:cNvPr id="11" name="Straight Arrow Connector 10">
            <a:extLst>
              <a:ext uri="{FF2B5EF4-FFF2-40B4-BE49-F238E27FC236}">
                <a16:creationId xmlns:a16="http://schemas.microsoft.com/office/drawing/2014/main" id="{D111C7AA-A9F3-524B-B10F-361D31BAAD26}"/>
              </a:ext>
            </a:extLst>
          </p:cNvPr>
          <p:cNvCxnSpPr>
            <a:cxnSpLocks/>
          </p:cNvCxnSpPr>
          <p:nvPr/>
        </p:nvCxnSpPr>
        <p:spPr>
          <a:xfrm flipH="1" flipV="1">
            <a:off x="4383309" y="2699049"/>
            <a:ext cx="862124" cy="120258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DB898E-B861-314C-8DB7-6525A17EBCFF}"/>
              </a:ext>
            </a:extLst>
          </p:cNvPr>
          <p:cNvSpPr txBox="1"/>
          <p:nvPr/>
        </p:nvSpPr>
        <p:spPr bwMode="auto">
          <a:xfrm>
            <a:off x="5410214" y="4648200"/>
            <a:ext cx="3041154"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Meet your friends</a:t>
            </a:r>
            <a:br>
              <a:rPr lang="en-US" sz="2100" dirty="0">
                <a:solidFill>
                  <a:schemeClr val="tx1">
                    <a:lumMod val="75000"/>
                    <a:lumOff val="25000"/>
                  </a:schemeClr>
                </a:solidFill>
                <a:latin typeface="+mj-lt"/>
                <a:cs typeface="Calibri" panose="020F0502020204030204" pitchFamily="34" charset="0"/>
              </a:rPr>
            </a:br>
            <a:r>
              <a:rPr lang="en-US" sz="2100" dirty="0">
                <a:solidFill>
                  <a:schemeClr val="tx1">
                    <a:lumMod val="75000"/>
                    <a:lumOff val="25000"/>
                  </a:schemeClr>
                </a:solidFill>
                <a:latin typeface="+mj-lt"/>
                <a:cs typeface="Calibri" panose="020F0502020204030204" pitchFamily="34" charset="0"/>
              </a:rPr>
              <a:t>and talk through problems</a:t>
            </a:r>
            <a:br>
              <a:rPr lang="en-US" sz="2100" dirty="0">
                <a:solidFill>
                  <a:schemeClr val="tx1">
                    <a:lumMod val="75000"/>
                    <a:lumOff val="25000"/>
                  </a:schemeClr>
                </a:solidFill>
                <a:latin typeface="+mj-lt"/>
                <a:cs typeface="Calibri" panose="020F0502020204030204" pitchFamily="34" charset="0"/>
              </a:rPr>
            </a:br>
            <a:r>
              <a:rPr lang="en-US" sz="2100" dirty="0">
                <a:solidFill>
                  <a:schemeClr val="tx1">
                    <a:lumMod val="75000"/>
                    <a:lumOff val="25000"/>
                  </a:schemeClr>
                </a:solidFill>
                <a:latin typeface="+mj-lt"/>
                <a:cs typeface="Calibri" panose="020F0502020204030204" pitchFamily="34" charset="0"/>
              </a:rPr>
              <a:t>with your Section Leader!</a:t>
            </a:r>
          </a:p>
        </p:txBody>
      </p:sp>
      <p:pic>
        <p:nvPicPr>
          <p:cNvPr id="3" name="Picture 2">
            <a:extLst>
              <a:ext uri="{FF2B5EF4-FFF2-40B4-BE49-F238E27FC236}">
                <a16:creationId xmlns:a16="http://schemas.microsoft.com/office/drawing/2014/main" id="{950ADB7A-D3C6-A844-963F-07E38DCBFDA7}"/>
              </a:ext>
            </a:extLst>
          </p:cNvPr>
          <p:cNvPicPr>
            <a:picLocks noChangeAspect="1"/>
          </p:cNvPicPr>
          <p:nvPr/>
        </p:nvPicPr>
        <p:blipFill>
          <a:blip r:embed="rId4"/>
          <a:stretch>
            <a:fillRect/>
          </a:stretch>
        </p:blipFill>
        <p:spPr>
          <a:xfrm>
            <a:off x="5170641" y="1486787"/>
            <a:ext cx="3516159" cy="1896875"/>
          </a:xfrm>
          <a:prstGeom prst="rect">
            <a:avLst/>
          </a:prstGeom>
        </p:spPr>
      </p:pic>
    </p:spTree>
    <p:extLst>
      <p:ext uri="{BB962C8B-B14F-4D97-AF65-F5344CB8AC3E}">
        <p14:creationId xmlns:p14="http://schemas.microsoft.com/office/powerpoint/2010/main" val="2315520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defRPr>
            </a:lvl1pPr>
            <a:lvl2pPr marL="742950" indent="-285750" defTabSz="457200">
              <a:defRPr sz="2400">
                <a:solidFill>
                  <a:schemeClr val="tx1"/>
                </a:solidFill>
                <a:latin typeface="Times New Roman" charset="0"/>
              </a:defRPr>
            </a:lvl2pPr>
            <a:lvl3pPr marL="1143000" indent="-228600" defTabSz="457200">
              <a:defRPr sz="2400">
                <a:solidFill>
                  <a:schemeClr val="tx1"/>
                </a:solidFill>
                <a:latin typeface="Times New Roman" charset="0"/>
              </a:defRPr>
            </a:lvl3pPr>
            <a:lvl4pPr marL="1600200" indent="-228600" defTabSz="457200">
              <a:defRPr sz="2400">
                <a:solidFill>
                  <a:schemeClr val="tx1"/>
                </a:solidFill>
                <a:latin typeface="Times New Roman" charset="0"/>
              </a:defRPr>
            </a:lvl4pPr>
            <a:lvl5pPr marL="2057400" indent="-228600" defTabSz="457200">
              <a:defRPr sz="2400">
                <a:solidFill>
                  <a:schemeClr val="tx1"/>
                </a:solidFill>
                <a:latin typeface="Times New Roman" charset="0"/>
              </a:defRPr>
            </a:lvl5pPr>
            <a:lvl6pPr marL="2514600" indent="-228600" defTabSz="457200" eaLnBrk="0" fontAlgn="base" hangingPunct="0">
              <a:spcBef>
                <a:spcPct val="0"/>
              </a:spcBef>
              <a:spcAft>
                <a:spcPct val="0"/>
              </a:spcAft>
              <a:defRPr sz="2400">
                <a:solidFill>
                  <a:schemeClr val="tx1"/>
                </a:solidFill>
                <a:latin typeface="Times New Roman" charset="0"/>
              </a:defRPr>
            </a:lvl6pPr>
            <a:lvl7pPr marL="2971800" indent="-228600" defTabSz="457200" eaLnBrk="0" fontAlgn="base" hangingPunct="0">
              <a:spcBef>
                <a:spcPct val="0"/>
              </a:spcBef>
              <a:spcAft>
                <a:spcPct val="0"/>
              </a:spcAft>
              <a:defRPr sz="2400">
                <a:solidFill>
                  <a:schemeClr val="tx1"/>
                </a:solidFill>
                <a:latin typeface="Times New Roman" charset="0"/>
              </a:defRPr>
            </a:lvl7pPr>
            <a:lvl8pPr marL="3429000" indent="-228600" defTabSz="457200" eaLnBrk="0" fontAlgn="base" hangingPunct="0">
              <a:spcBef>
                <a:spcPct val="0"/>
              </a:spcBef>
              <a:spcAft>
                <a:spcPct val="0"/>
              </a:spcAft>
              <a:defRPr sz="2400">
                <a:solidFill>
                  <a:schemeClr val="tx1"/>
                </a:solidFill>
                <a:latin typeface="Times New Roman" charset="0"/>
              </a:defRPr>
            </a:lvl8pPr>
            <a:lvl9pPr marL="3886200" indent="-228600" defTabSz="457200" eaLnBrk="0" fontAlgn="base" hangingPunct="0">
              <a:spcBef>
                <a:spcPct val="0"/>
              </a:spcBef>
              <a:spcAft>
                <a:spcPct val="0"/>
              </a:spcAft>
              <a:defRPr sz="2400">
                <a:solidFill>
                  <a:schemeClr val="tx1"/>
                </a:solidFill>
                <a:latin typeface="Times New Roman" charset="0"/>
              </a:defRPr>
            </a:lvl9pPr>
          </a:lstStyle>
          <a:p>
            <a:pPr algn="ctr" eaLnBrk="1" hangingPunct="1">
              <a:defRPr/>
            </a:pPr>
            <a:r>
              <a:rPr lang="en-US" altLang="en-US" sz="4000" b="1" dirty="0">
                <a:latin typeface="Century Gothic" charset="0"/>
                <a:ea typeface="Century Gothic" charset="0"/>
                <a:cs typeface="Century Gothic" charset="0"/>
              </a:rPr>
              <a:t>What if I fall behind?</a:t>
            </a:r>
            <a:endParaRPr lang="en-US" altLang="en-US" sz="4000" b="1" i="1" dirty="0">
              <a:latin typeface="Century Gothic" charset="0"/>
              <a:ea typeface="Century Gothic" charset="0"/>
              <a:cs typeface="Century Gothic" charset="0"/>
            </a:endParaRPr>
          </a:p>
        </p:txBody>
      </p:sp>
      <p:sp>
        <p:nvSpPr>
          <p:cNvPr id="9" name="TextBox 8">
            <a:extLst>
              <a:ext uri="{FF2B5EF4-FFF2-40B4-BE49-F238E27FC236}">
                <a16:creationId xmlns:a16="http://schemas.microsoft.com/office/drawing/2014/main" id="{A98761DA-B310-F649-87A1-2D6A195C994E}"/>
              </a:ext>
            </a:extLst>
          </p:cNvPr>
          <p:cNvSpPr txBox="1"/>
          <p:nvPr/>
        </p:nvSpPr>
        <p:spPr bwMode="auto">
          <a:xfrm rot="16200000">
            <a:off x="-957590" y="3479334"/>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a:r>
              <a:rPr lang="en-US" sz="2800" dirty="0">
                <a:solidFill>
                  <a:schemeClr val="tx1">
                    <a:lumMod val="75000"/>
                    <a:lumOff val="25000"/>
                  </a:schemeClr>
                </a:solidFill>
                <a:latin typeface="+mj-lt"/>
                <a:cs typeface="Calibri" panose="020F0502020204030204" pitchFamily="34" charset="0"/>
              </a:rPr>
              <a:t>Knowledge</a:t>
            </a:r>
          </a:p>
        </p:txBody>
      </p:sp>
      <p:sp>
        <p:nvSpPr>
          <p:cNvPr id="10" name="TextBox 9">
            <a:extLst>
              <a:ext uri="{FF2B5EF4-FFF2-40B4-BE49-F238E27FC236}">
                <a16:creationId xmlns:a16="http://schemas.microsoft.com/office/drawing/2014/main" id="{08FA5ACD-ABB2-B94B-90DD-48B65C863A59}"/>
              </a:ext>
            </a:extLst>
          </p:cNvPr>
          <p:cNvSpPr txBox="1"/>
          <p:nvPr/>
        </p:nvSpPr>
        <p:spPr bwMode="auto">
          <a:xfrm>
            <a:off x="2514602" y="975846"/>
            <a:ext cx="42671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a:r>
              <a:rPr lang="en-US" sz="2800" dirty="0">
                <a:solidFill>
                  <a:schemeClr val="tx1">
                    <a:lumMod val="75000"/>
                    <a:lumOff val="25000"/>
                  </a:schemeClr>
                </a:solidFill>
                <a:latin typeface="+mj-lt"/>
                <a:cs typeface="Calibri" panose="020F0502020204030204" pitchFamily="34" charset="0"/>
              </a:rPr>
              <a:t>Different learning curves</a:t>
            </a:r>
          </a:p>
        </p:txBody>
      </p:sp>
      <p:sp>
        <p:nvSpPr>
          <p:cNvPr id="12" name="TextBox 11">
            <a:extLst>
              <a:ext uri="{FF2B5EF4-FFF2-40B4-BE49-F238E27FC236}">
                <a16:creationId xmlns:a16="http://schemas.microsoft.com/office/drawing/2014/main" id="{C0A22A91-3836-7A4B-82F0-07C679838194}"/>
              </a:ext>
            </a:extLst>
          </p:cNvPr>
          <p:cNvSpPr txBox="1"/>
          <p:nvPr/>
        </p:nvSpPr>
        <p:spPr bwMode="auto">
          <a:xfrm>
            <a:off x="2485621" y="5775824"/>
            <a:ext cx="46455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a:r>
              <a:rPr lang="en-US" sz="2800" dirty="0">
                <a:solidFill>
                  <a:schemeClr val="tx1">
                    <a:lumMod val="75000"/>
                    <a:lumOff val="25000"/>
                  </a:schemeClr>
                </a:solidFill>
                <a:latin typeface="+mj-lt"/>
                <a:cs typeface="Calibri" panose="020F0502020204030204" pitchFamily="34" charset="0"/>
              </a:rPr>
              <a:t>Time</a:t>
            </a:r>
          </a:p>
        </p:txBody>
      </p:sp>
      <p:sp>
        <p:nvSpPr>
          <p:cNvPr id="15" name="TextBox 14">
            <a:extLst>
              <a:ext uri="{FF2B5EF4-FFF2-40B4-BE49-F238E27FC236}">
                <a16:creationId xmlns:a16="http://schemas.microsoft.com/office/drawing/2014/main" id="{0174C473-B718-1745-9215-34F2DB93B315}"/>
              </a:ext>
            </a:extLst>
          </p:cNvPr>
          <p:cNvSpPr txBox="1"/>
          <p:nvPr/>
        </p:nvSpPr>
        <p:spPr bwMode="auto">
          <a:xfrm>
            <a:off x="1813109" y="5201903"/>
            <a:ext cx="115448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Lisa (me)</a:t>
            </a:r>
          </a:p>
        </p:txBody>
      </p:sp>
      <p:sp>
        <p:nvSpPr>
          <p:cNvPr id="16" name="TextBox 15">
            <a:extLst>
              <a:ext uri="{FF2B5EF4-FFF2-40B4-BE49-F238E27FC236}">
                <a16:creationId xmlns:a16="http://schemas.microsoft.com/office/drawing/2014/main" id="{6B613578-79DF-7E42-BEB1-CF3F2D995044}"/>
              </a:ext>
            </a:extLst>
          </p:cNvPr>
          <p:cNvSpPr txBox="1"/>
          <p:nvPr/>
        </p:nvSpPr>
        <p:spPr bwMode="auto">
          <a:xfrm>
            <a:off x="1485925" y="2293144"/>
            <a:ext cx="236026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l"/>
            <a:r>
              <a:rPr lang="en-US" sz="2100" dirty="0">
                <a:solidFill>
                  <a:schemeClr val="tx1">
                    <a:lumMod val="75000"/>
                    <a:lumOff val="25000"/>
                  </a:schemeClr>
                </a:solidFill>
                <a:latin typeface="+mj-lt"/>
                <a:cs typeface="Calibri" panose="020F0502020204030204" pitchFamily="34" charset="0"/>
              </a:rPr>
              <a:t>My friend who had</a:t>
            </a:r>
            <a:br>
              <a:rPr lang="en-US" sz="2100" dirty="0">
                <a:solidFill>
                  <a:schemeClr val="tx1">
                    <a:lumMod val="75000"/>
                    <a:lumOff val="25000"/>
                  </a:schemeClr>
                </a:solidFill>
                <a:latin typeface="+mj-lt"/>
                <a:cs typeface="Calibri" panose="020F0502020204030204" pitchFamily="34" charset="0"/>
              </a:rPr>
            </a:br>
            <a:r>
              <a:rPr lang="en-US" sz="2100" dirty="0">
                <a:solidFill>
                  <a:schemeClr val="tx1">
                    <a:lumMod val="75000"/>
                    <a:lumOff val="25000"/>
                  </a:schemeClr>
                </a:solidFill>
                <a:latin typeface="+mj-lt"/>
                <a:cs typeface="Calibri" panose="020F0502020204030204" pitchFamily="34" charset="0"/>
              </a:rPr>
              <a:t>programmed before</a:t>
            </a:r>
          </a:p>
        </p:txBody>
      </p:sp>
      <p:cxnSp>
        <p:nvCxnSpPr>
          <p:cNvPr id="3" name="Straight Arrow Connector 2">
            <a:extLst>
              <a:ext uri="{FF2B5EF4-FFF2-40B4-BE49-F238E27FC236}">
                <a16:creationId xmlns:a16="http://schemas.microsoft.com/office/drawing/2014/main" id="{FA8034A2-B677-3949-B0A1-42FA9C6800F2}"/>
              </a:ext>
            </a:extLst>
          </p:cNvPr>
          <p:cNvCxnSpPr>
            <a:cxnSpLocks/>
          </p:cNvCxnSpPr>
          <p:nvPr/>
        </p:nvCxnSpPr>
        <p:spPr>
          <a:xfrm flipV="1">
            <a:off x="1371600" y="1240599"/>
            <a:ext cx="0" cy="4405345"/>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D1D3AF8-6531-194A-8B9A-559AEC5F577F}"/>
              </a:ext>
            </a:extLst>
          </p:cNvPr>
          <p:cNvCxnSpPr>
            <a:cxnSpLocks/>
          </p:cNvCxnSpPr>
          <p:nvPr/>
        </p:nvCxnSpPr>
        <p:spPr>
          <a:xfrm>
            <a:off x="1371600" y="5645944"/>
            <a:ext cx="6873584" cy="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C74BB2-B4B8-8B49-8940-99D2B3DAB77D}"/>
              </a:ext>
            </a:extLst>
          </p:cNvPr>
          <p:cNvCxnSpPr>
            <a:cxnSpLocks/>
          </p:cNvCxnSpPr>
          <p:nvPr/>
        </p:nvCxnSpPr>
        <p:spPr>
          <a:xfrm flipV="1">
            <a:off x="1447800" y="2982010"/>
            <a:ext cx="5744452" cy="399972"/>
          </a:xfrm>
          <a:prstGeom prst="straightConnector1">
            <a:avLst/>
          </a:prstGeom>
          <a:ln w="28575">
            <a:solidFill>
              <a:srgbClr val="7030A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A5E8D20-A9D9-0643-90FB-9AA995C6B58B}"/>
              </a:ext>
            </a:extLst>
          </p:cNvPr>
          <p:cNvCxnSpPr>
            <a:cxnSpLocks/>
          </p:cNvCxnSpPr>
          <p:nvPr/>
        </p:nvCxnSpPr>
        <p:spPr>
          <a:xfrm flipV="1">
            <a:off x="1417107" y="3057208"/>
            <a:ext cx="5744452" cy="2393842"/>
          </a:xfrm>
          <a:prstGeom prst="straightConnector1">
            <a:avLst/>
          </a:prstGeom>
          <a:ln w="28575">
            <a:solidFill>
              <a:schemeClr val="accent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08ECF598-393B-4342-B1D2-37F90BD63E2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0042" y="4052170"/>
            <a:ext cx="1812930" cy="978028"/>
          </a:xfrm>
          <a:prstGeom prst="rect">
            <a:avLst/>
          </a:prstGeom>
        </p:spPr>
      </p:pic>
      <p:pic>
        <p:nvPicPr>
          <p:cNvPr id="28" name="Picture 27">
            <a:extLst>
              <a:ext uri="{FF2B5EF4-FFF2-40B4-BE49-F238E27FC236}">
                <a16:creationId xmlns:a16="http://schemas.microsoft.com/office/drawing/2014/main" id="{50D84441-A318-5348-B934-A7C3837565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11247" y="3381982"/>
            <a:ext cx="1396741" cy="1752599"/>
          </a:xfrm>
          <a:prstGeom prst="rect">
            <a:avLst/>
          </a:prstGeom>
        </p:spPr>
      </p:pic>
      <p:pic>
        <p:nvPicPr>
          <p:cNvPr id="29" name="Picture 28">
            <a:extLst>
              <a:ext uri="{FF2B5EF4-FFF2-40B4-BE49-F238E27FC236}">
                <a16:creationId xmlns:a16="http://schemas.microsoft.com/office/drawing/2014/main" id="{49FA39A1-555B-2C46-A949-A4DC351A7D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55346" y="3875990"/>
            <a:ext cx="1743094" cy="1275945"/>
          </a:xfrm>
          <a:prstGeom prst="rect">
            <a:avLst/>
          </a:prstGeom>
        </p:spPr>
      </p:pic>
      <p:sp>
        <p:nvSpPr>
          <p:cNvPr id="13" name="Oval 12">
            <a:extLst>
              <a:ext uri="{FF2B5EF4-FFF2-40B4-BE49-F238E27FC236}">
                <a16:creationId xmlns:a16="http://schemas.microsoft.com/office/drawing/2014/main" id="{C528EA82-5643-CE47-9A9C-94EB0ECA79EF}"/>
              </a:ext>
            </a:extLst>
          </p:cNvPr>
          <p:cNvSpPr/>
          <p:nvPr/>
        </p:nvSpPr>
        <p:spPr>
          <a:xfrm>
            <a:off x="1219200" y="3272076"/>
            <a:ext cx="304800" cy="304800"/>
          </a:xfrm>
          <a:prstGeom prst="ellipse">
            <a:avLst/>
          </a:prstGeom>
          <a:solidFill>
            <a:srgbClr val="AF6ED1"/>
          </a:solidFill>
          <a:ln w="12700" cap="flat" cmpd="sng" algn="ctr">
            <a:solidFill>
              <a:srgbClr val="7030A0"/>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4" name="Oval 13">
            <a:extLst>
              <a:ext uri="{FF2B5EF4-FFF2-40B4-BE49-F238E27FC236}">
                <a16:creationId xmlns:a16="http://schemas.microsoft.com/office/drawing/2014/main" id="{EBD49AE0-FF1F-3743-85F1-A41831FE4132}"/>
              </a:ext>
            </a:extLst>
          </p:cNvPr>
          <p:cNvSpPr/>
          <p:nvPr/>
        </p:nvSpPr>
        <p:spPr>
          <a:xfrm>
            <a:off x="1219200" y="5284058"/>
            <a:ext cx="304800" cy="304800"/>
          </a:xfrm>
          <a:prstGeom prst="ellipse">
            <a:avLst/>
          </a:prstGeom>
          <a:solidFill>
            <a:schemeClr val="accent1">
              <a:lumMod val="60000"/>
              <a:lumOff val="40000"/>
            </a:schemeClr>
          </a:solidFill>
          <a:ln w="12700" cap="flat" cmpd="sng" algn="ctr">
            <a:solidFill>
              <a:schemeClr val="accent1">
                <a:lumMod val="75000"/>
              </a:schemeClr>
            </a:solidFill>
            <a:prstDash val="solid"/>
            <a:miter lim="800000"/>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a:ln>
                <a:noFill/>
              </a:ln>
              <a:solidFill>
                <a:prstClr val="white"/>
              </a:solidFill>
              <a:effectLst/>
              <a:uLnTx/>
              <a:uFillTx/>
              <a:latin typeface="Calibri" panose="020F0502020204030204"/>
              <a:ea typeface=""/>
              <a:cs typeface=""/>
            </a:endParaRPr>
          </a:p>
        </p:txBody>
      </p:sp>
      <p:pic>
        <p:nvPicPr>
          <p:cNvPr id="36" name="Picture 35">
            <a:extLst>
              <a:ext uri="{FF2B5EF4-FFF2-40B4-BE49-F238E27FC236}">
                <a16:creationId xmlns:a16="http://schemas.microsoft.com/office/drawing/2014/main" id="{8D959E65-8995-8C40-8A71-38D4CEB694F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94667" y="3393201"/>
            <a:ext cx="1048065" cy="1250533"/>
          </a:xfrm>
          <a:prstGeom prst="rect">
            <a:avLst/>
          </a:prstGeom>
        </p:spPr>
      </p:pic>
    </p:spTree>
    <p:extLst>
      <p:ext uri="{BB962C8B-B14F-4D97-AF65-F5344CB8AC3E}">
        <p14:creationId xmlns:p14="http://schemas.microsoft.com/office/powerpoint/2010/main" val="404995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4" descr="Screen Shot 2014-06-16 at 12.06.11 A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492125"/>
            <a:ext cx="9144000" cy="636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Stanford?</a:t>
            </a:r>
          </a:p>
        </p:txBody>
      </p:sp>
      <p:sp>
        <p:nvSpPr>
          <p:cNvPr id="7" name="Oval 6"/>
          <p:cNvSpPr>
            <a:spLocks noChangeArrowheads="1"/>
          </p:cNvSpPr>
          <p:nvPr/>
        </p:nvSpPr>
        <p:spPr bwMode="auto">
          <a:xfrm>
            <a:off x="7689850" y="2765425"/>
            <a:ext cx="347663" cy="347663"/>
          </a:xfrm>
          <a:prstGeom prst="ellipse">
            <a:avLst/>
          </a:prstGeom>
          <a:noFill/>
          <a:ln w="76200">
            <a:solidFill>
              <a:srgbClr val="0000FF"/>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ndParaRPr>
          </a:p>
        </p:txBody>
      </p:sp>
      <p:sp>
        <p:nvSpPr>
          <p:cNvPr id="8" name="Oval 7"/>
          <p:cNvSpPr>
            <a:spLocks noChangeArrowheads="1"/>
          </p:cNvSpPr>
          <p:nvPr/>
        </p:nvSpPr>
        <p:spPr bwMode="auto">
          <a:xfrm>
            <a:off x="1979613" y="2879725"/>
            <a:ext cx="347662" cy="347663"/>
          </a:xfrm>
          <a:prstGeom prst="ellips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ndParaRPr>
          </a:p>
        </p:txBody>
      </p:sp>
      <p:sp>
        <p:nvSpPr>
          <p:cNvPr id="9" name="Oval 8"/>
          <p:cNvSpPr>
            <a:spLocks noChangeArrowheads="1"/>
          </p:cNvSpPr>
          <p:nvPr/>
        </p:nvSpPr>
        <p:spPr bwMode="auto">
          <a:xfrm>
            <a:off x="3886200" y="2852737"/>
            <a:ext cx="187325" cy="173037"/>
          </a:xfrm>
          <a:prstGeom prst="ellipse">
            <a:avLst/>
          </a:prstGeom>
          <a:noFill/>
          <a:ln w="762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ndParaRPr>
          </a:p>
        </p:txBody>
      </p:sp>
      <p:pic>
        <p:nvPicPr>
          <p:cNvPr id="10" name="Picture 9">
            <a:extLst>
              <a:ext uri="{FF2B5EF4-FFF2-40B4-BE49-F238E27FC236}">
                <a16:creationId xmlns:a16="http://schemas.microsoft.com/office/drawing/2014/main" id="{C94E2138-3900-874D-8B25-65B8CA8B081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87482" y="3491344"/>
            <a:ext cx="3497842" cy="1981200"/>
          </a:xfrm>
          <a:prstGeom prst="rect">
            <a:avLst/>
          </a:prstGeom>
        </p:spPr>
      </p:pic>
      <p:pic>
        <p:nvPicPr>
          <p:cNvPr id="2" name="Picture 1">
            <a:extLst>
              <a:ext uri="{FF2B5EF4-FFF2-40B4-BE49-F238E27FC236}">
                <a16:creationId xmlns:a16="http://schemas.microsoft.com/office/drawing/2014/main" id="{B60EC008-ACB8-C441-90BF-2EE493259ABF}"/>
              </a:ext>
            </a:extLst>
          </p:cNvPr>
          <p:cNvPicPr>
            <a:picLocks noChangeAspect="1"/>
          </p:cNvPicPr>
          <p:nvPr/>
        </p:nvPicPr>
        <p:blipFill>
          <a:blip r:embed="rId5"/>
          <a:stretch>
            <a:fillRect/>
          </a:stretch>
        </p:blipFill>
        <p:spPr>
          <a:xfrm>
            <a:off x="252218" y="3491344"/>
            <a:ext cx="3294708" cy="2477416"/>
          </a:xfrm>
          <a:prstGeom prst="rect">
            <a:avLst/>
          </a:prstGeom>
        </p:spPr>
      </p:pic>
      <p:pic>
        <p:nvPicPr>
          <p:cNvPr id="4" name="Picture 3">
            <a:extLst>
              <a:ext uri="{FF2B5EF4-FFF2-40B4-BE49-F238E27FC236}">
                <a16:creationId xmlns:a16="http://schemas.microsoft.com/office/drawing/2014/main" id="{E4D8F7D9-B9B7-7748-8CB2-79961AE4F69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53384" y="1186685"/>
            <a:ext cx="2544996" cy="1431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53D73D-5A5C-514B-8537-44A38BEEA947}"/>
              </a:ext>
            </a:extLst>
          </p:cNvPr>
          <p:cNvPicPr>
            <a:picLocks noChangeAspect="1"/>
          </p:cNvPicPr>
          <p:nvPr/>
        </p:nvPicPr>
        <p:blipFill>
          <a:blip r:embed="rId3"/>
          <a:stretch>
            <a:fillRect/>
          </a:stretch>
        </p:blipFill>
        <p:spPr>
          <a:xfrm>
            <a:off x="-596744" y="-23813"/>
            <a:ext cx="10337487" cy="6881813"/>
          </a:xfrm>
          <a:prstGeom prst="rect">
            <a:avLst/>
          </a:prstGeom>
        </p:spPr>
      </p:pic>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a:solidFill>
                  <a:schemeClr val="tx1"/>
                </a:solidFill>
                <a:latin typeface="Century Gothic"/>
                <a:cs typeface="Century Gothic"/>
              </a:rPr>
              <a:t>Stanford</a:t>
            </a: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solidFill>
          <a:schemeClr val="accent1">
            <a:lumMod val="60000"/>
            <a:lumOff val="40000"/>
          </a:schemeClr>
        </a:solidFill>
        <a:ln w="12700" cap="flat" cmpd="sng" algn="ctr">
          <a:solidFill>
            <a:schemeClr val="accent1">
              <a:lumMod val="75000"/>
            </a:schemeClr>
          </a:solidFill>
          <a:prstDash val="solid"/>
          <a:miter lim="800000"/>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2400" b="0" i="0" u="none" strike="noStrike" kern="0" cap="none" spc="0" normalizeH="0" baseline="0" noProof="0">
            <a:ln>
              <a:noFill/>
            </a:ln>
            <a:solidFill>
              <a:prstClr val="white"/>
            </a:solidFill>
            <a:effectLst/>
            <a:uLnTx/>
            <a:uFillTx/>
            <a:latin typeface="Calibri" panose="020F0502020204030204"/>
            <a:ea typeface=""/>
            <a:cs typeface=""/>
          </a:defRPr>
        </a:defPPr>
      </a:lstStyle>
    </a:spDef>
    <a:lnDef>
      <a:spPr>
        <a:ln w="28575">
          <a:headEnd type="none" w="med" len="med"/>
          <a:tailEnd type="triangle" w="lg" len="lg"/>
        </a:ln>
      </a:spPr>
      <a:bodyPr/>
      <a:lstStyle/>
      <a:style>
        <a:lnRef idx="1">
          <a:schemeClr val="accent1"/>
        </a:lnRef>
        <a:fillRef idx="0">
          <a:schemeClr val="accent1"/>
        </a:fillRef>
        <a:effectRef idx="0">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square">
        <a:spAutoFit/>
      </a:bodyPr>
      <a:lstStyle>
        <a:defPPr algn="l">
          <a:defRPr sz="2100" dirty="0" smtClean="0">
            <a:solidFill>
              <a:schemeClr val="tx1">
                <a:lumMod val="75000"/>
                <a:lumOff val="25000"/>
              </a:schemeClr>
            </a:solidFill>
            <a:latin typeface="+mj-lt"/>
            <a:cs typeface="Calibri" panose="020F0502020204030204" pitchFamily="34" charset="0"/>
          </a:defRPr>
        </a:defPPr>
      </a:lstStyle>
    </a:txDef>
  </a:objectDefaults>
  <a:extraClrSchemeLst/>
  <a:extLst>
    <a:ext uri="{05A4C25C-085E-4340-85A3-A5531E510DB2}">
      <thm15:themeFamily xmlns:thm15="http://schemas.microsoft.com/office/thememl/2012/main" name="talk_master" id="{39FDE21E-DAB1-C245-A455-0DB27F913B96}" vid="{AF1BB8BC-1144-6744-AAC2-6D8ED7897F61}"/>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9380</TotalTime>
  <Words>2655</Words>
  <Application>Microsoft Macintosh PowerPoint</Application>
  <PresentationFormat>On-screen Show (4:3)</PresentationFormat>
  <Paragraphs>896</Paragraphs>
  <Slides>70</Slides>
  <Notes>65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Calibri</vt:lpstr>
      <vt:lpstr>Calibri Light</vt:lpstr>
      <vt:lpstr>Century Gothic</vt:lpstr>
      <vt:lpstr>Courier</vt:lpstr>
      <vt:lpstr>Times</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Java</dc:title>
  <dc:creator>MattNJulie</dc:creator>
  <cp:lastModifiedBy>Microsoft Office User</cp:lastModifiedBy>
  <cp:revision>5600</cp:revision>
  <cp:lastPrinted>2019-06-24T06:07:59Z</cp:lastPrinted>
  <dcterms:created xsi:type="dcterms:W3CDTF">1998-09-02T00:01:18Z</dcterms:created>
  <dcterms:modified xsi:type="dcterms:W3CDTF">2019-06-24T12:43:32Z</dcterms:modified>
</cp:coreProperties>
</file>